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4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5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6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7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8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9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10.xml" ContentType="application/vnd.openxmlformats-officedocument.theme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11.xml" ContentType="application/vnd.openxmlformats-officedocument.theme+xml"/>
  <Override PartName="/ppt/slideLayouts/slideLayout63.xml" ContentType="application/vnd.openxmlformats-officedocument.presentationml.slideLayout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5" r:id="rId2"/>
    <p:sldMasterId id="2147483671" r:id="rId3"/>
    <p:sldMasterId id="2147483676" r:id="rId4"/>
    <p:sldMasterId id="2147483681" r:id="rId5"/>
    <p:sldMasterId id="2147483690" r:id="rId6"/>
    <p:sldMasterId id="2147483692" r:id="rId7"/>
    <p:sldMasterId id="2147483703" r:id="rId8"/>
    <p:sldMasterId id="2147483709" r:id="rId9"/>
    <p:sldMasterId id="2147483714" r:id="rId10"/>
    <p:sldMasterId id="2147483735" r:id="rId11"/>
    <p:sldMasterId id="2147483744" r:id="rId12"/>
  </p:sldMasterIdLst>
  <p:sldIdLst>
    <p:sldId id="328" r:id="rId13"/>
    <p:sldId id="308" r:id="rId14"/>
    <p:sldId id="388" r:id="rId15"/>
    <p:sldId id="389" r:id="rId16"/>
    <p:sldId id="398" r:id="rId17"/>
    <p:sldId id="390" r:id="rId18"/>
    <p:sldId id="391" r:id="rId19"/>
    <p:sldId id="392" r:id="rId20"/>
    <p:sldId id="393" r:id="rId21"/>
    <p:sldId id="394" r:id="rId22"/>
    <p:sldId id="395" r:id="rId23"/>
    <p:sldId id="397" r:id="rId24"/>
  </p:sldIdLst>
  <p:sldSz cx="12192000" cy="6858000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8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150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9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0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al Title Slide">
    <p:bg>
      <p:bgPr>
        <a:solidFill>
          <a:srgbClr val="14B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1796483"/>
            <a:ext cx="9434400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569273"/>
            <a:ext cx="9434400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93BD4FA-08FD-B645-9A95-0C62F16578D8}"/>
              </a:ext>
            </a:extLst>
          </p:cNvPr>
          <p:cNvSpPr txBox="1">
            <a:spLocks/>
          </p:cNvSpPr>
          <p:nvPr/>
        </p:nvSpPr>
        <p:spPr>
          <a:xfrm>
            <a:off x="1957269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tx2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C63858EB-D335-0C46-9C26-C590590CBE62}"/>
              </a:ext>
            </a:extLst>
          </p:cNvPr>
          <p:cNvSpPr/>
          <p:nvPr/>
        </p:nvSpPr>
        <p:spPr>
          <a:xfrm rot="10800000">
            <a:off x="-1" y="-4"/>
            <a:ext cx="2178925" cy="6370522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7DD111B-4E7C-1940-B347-33E4459FD8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88" y="291480"/>
            <a:ext cx="2155088" cy="9817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2858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34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Image Divider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57269" y="1796484"/>
            <a:ext cx="9610731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 dirty="0"/>
              <a:t>Click to edit Divider Page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6107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99C69EE-A4BD-6942-8D0F-E37726BE1E01}"/>
              </a:ext>
            </a:extLst>
          </p:cNvPr>
          <p:cNvSpPr/>
          <p:nvPr userDrawn="1"/>
        </p:nvSpPr>
        <p:spPr>
          <a:xfrm rot="10800000">
            <a:off x="-8" y="-3"/>
            <a:ext cx="2515205" cy="6758074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A0FABCB-994C-B944-961D-2AA8FB46A111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NOAA Fisheries logo">
            <a:extLst>
              <a:ext uri="{FF2B5EF4-FFF2-40B4-BE49-F238E27FC236}">
                <a16:creationId xmlns:a16="http://schemas.microsoft.com/office/drawing/2014/main" id="{9D4331ED-C2B4-B94B-8F8B-227627C9A9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3482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622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Swoo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187C988-18CB-EA44-9F9E-B67E21717891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E73040-B389-EF4E-9D11-3B151971C1A5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4BED8C5-FA7A-944D-9C00-5BBC0E72C442}"/>
              </a:ext>
            </a:extLst>
          </p:cNvPr>
          <p:cNvSpPr/>
          <p:nvPr userDrawn="1"/>
        </p:nvSpPr>
        <p:spPr>
          <a:xfrm rot="16200000" flipH="1">
            <a:off x="9882744" y="4548741"/>
            <a:ext cx="1217592" cy="3400925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>
            <a:gsLst>
              <a:gs pos="99000">
                <a:schemeClr val="bg2">
                  <a:lumMod val="75000"/>
                </a:schemeClr>
              </a:gs>
              <a:gs pos="49500">
                <a:srgbClr val="84C4CC">
                  <a:alpha val="30000"/>
                </a:srgbClr>
              </a:gs>
              <a:gs pos="0">
                <a:schemeClr val="bg2">
                  <a:lumMod val="75000"/>
                  <a:alpha val="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62363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Swoosh_Te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C919294-428D-CA42-B3A7-CC09A6762897}"/>
              </a:ext>
            </a:extLst>
          </p:cNvPr>
          <p:cNvSpPr/>
          <p:nvPr userDrawn="1"/>
        </p:nvSpPr>
        <p:spPr>
          <a:xfrm>
            <a:off x="0" y="6391374"/>
            <a:ext cx="12192000" cy="466627"/>
          </a:xfrm>
          <a:prstGeom prst="rect">
            <a:avLst/>
          </a:prstGeom>
          <a:gradFill flip="none" rotWithShape="1">
            <a:gsLst>
              <a:gs pos="100000">
                <a:schemeClr val="bg2">
                  <a:lumMod val="90000"/>
                </a:schemeClr>
              </a:gs>
              <a:gs pos="8000">
                <a:schemeClr val="bg2">
                  <a:lumMod val="75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187C988-18CB-EA44-9F9E-B67E21717891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E73040-B389-EF4E-9D11-3B151971C1A5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4BED8C5-FA7A-944D-9C00-5BBC0E72C442}"/>
              </a:ext>
            </a:extLst>
          </p:cNvPr>
          <p:cNvSpPr/>
          <p:nvPr userDrawn="1"/>
        </p:nvSpPr>
        <p:spPr>
          <a:xfrm rot="16200000" flipH="1">
            <a:off x="9882744" y="4548741"/>
            <a:ext cx="1217592" cy="3400925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>
            <a:gsLst>
              <a:gs pos="99000">
                <a:schemeClr val="bg2">
                  <a:lumMod val="75000"/>
                </a:schemeClr>
              </a:gs>
              <a:gs pos="49500">
                <a:srgbClr val="84C4CC">
                  <a:alpha val="30000"/>
                </a:srgbClr>
              </a:gs>
              <a:gs pos="0">
                <a:schemeClr val="bg2">
                  <a:lumMod val="75000"/>
                  <a:alpha val="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180151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Logo Swoosh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8E7EF6C5-83E4-9945-94D0-030B8BB2F605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7A6B5-BCC1-0347-89DE-D3D3FA3CC557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F1E1A45F-4BC2-0440-A866-C4D9C38FA67B}"/>
              </a:ext>
            </a:extLst>
          </p:cNvPr>
          <p:cNvSpPr/>
          <p:nvPr userDrawn="1"/>
        </p:nvSpPr>
        <p:spPr>
          <a:xfrm rot="5400000" flipV="1">
            <a:off x="8567307" y="3252524"/>
            <a:ext cx="2026084" cy="5223308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 flip="none" rotWithShape="1">
            <a:gsLst>
              <a:gs pos="99000">
                <a:schemeClr val="bg2">
                  <a:lumMod val="75000"/>
                  <a:alpha val="8785"/>
                </a:schemeClr>
              </a:gs>
              <a:gs pos="0">
                <a:schemeClr val="bg2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5BB2B7D-4FB9-694E-9AF9-881CD0EBB2BD}"/>
              </a:ext>
            </a:extLst>
          </p:cNvPr>
          <p:cNvSpPr/>
          <p:nvPr userDrawn="1"/>
        </p:nvSpPr>
        <p:spPr>
          <a:xfrm rot="16200000" flipH="1">
            <a:off x="9813760" y="4479761"/>
            <a:ext cx="1833614" cy="2922873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0" name="Picture 9" descr="NOAA Fisheries logo">
            <a:extLst>
              <a:ext uri="{FF2B5EF4-FFF2-40B4-BE49-F238E27FC236}">
                <a16:creationId xmlns:a16="http://schemas.microsoft.com/office/drawing/2014/main" id="{42E22EE0-9C57-2547-9FA9-294C05E9F8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32880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Logo Swoosh_Teal Foo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F5DA40C-09A7-D442-B232-56243386A9D8}"/>
              </a:ext>
            </a:extLst>
          </p:cNvPr>
          <p:cNvSpPr/>
          <p:nvPr userDrawn="1"/>
        </p:nvSpPr>
        <p:spPr>
          <a:xfrm>
            <a:off x="0" y="6391374"/>
            <a:ext cx="12192000" cy="466627"/>
          </a:xfrm>
          <a:prstGeom prst="rect">
            <a:avLst/>
          </a:prstGeom>
          <a:gradFill flip="none" rotWithShape="1">
            <a:gsLst>
              <a:gs pos="100000">
                <a:schemeClr val="bg2">
                  <a:lumMod val="90000"/>
                </a:schemeClr>
              </a:gs>
              <a:gs pos="8000">
                <a:schemeClr val="bg2">
                  <a:lumMod val="75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8E7EF6C5-83E4-9945-94D0-030B8BB2F605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7A6B5-BCC1-0347-89DE-D3D3FA3CC557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DACC1A8-794B-A44F-A7AC-1F2EA724975A}"/>
              </a:ext>
            </a:extLst>
          </p:cNvPr>
          <p:cNvSpPr/>
          <p:nvPr userDrawn="1"/>
        </p:nvSpPr>
        <p:spPr>
          <a:xfrm rot="5400000" flipV="1">
            <a:off x="8567305" y="3233304"/>
            <a:ext cx="2026084" cy="5223308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93B7B402-DA58-EB41-8E17-5B6ED2B5277B}"/>
              </a:ext>
            </a:extLst>
          </p:cNvPr>
          <p:cNvSpPr/>
          <p:nvPr userDrawn="1"/>
        </p:nvSpPr>
        <p:spPr>
          <a:xfrm rot="16200000" flipH="1">
            <a:off x="9813760" y="4479761"/>
            <a:ext cx="1833614" cy="2922873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1" name="Picture 10" descr="NOAA Fisheries logo">
            <a:extLst>
              <a:ext uri="{FF2B5EF4-FFF2-40B4-BE49-F238E27FC236}">
                <a16:creationId xmlns:a16="http://schemas.microsoft.com/office/drawing/2014/main" id="{A46518CF-2A9A-BD49-8615-32EE10C1EB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5381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Image Divider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57269" y="1796484"/>
            <a:ext cx="9610731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 dirty="0"/>
              <a:t>Click to edit Divider Page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6107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99C69EE-A4BD-6942-8D0F-E37726BE1E01}"/>
              </a:ext>
            </a:extLst>
          </p:cNvPr>
          <p:cNvSpPr/>
          <p:nvPr userDrawn="1"/>
        </p:nvSpPr>
        <p:spPr>
          <a:xfrm rot="10800000">
            <a:off x="-8" y="-3"/>
            <a:ext cx="2515205" cy="6758074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A0FABCB-994C-B944-961D-2AA8FB46A111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NOAA Fisheries logo">
            <a:extLst>
              <a:ext uri="{FF2B5EF4-FFF2-40B4-BE49-F238E27FC236}">
                <a16:creationId xmlns:a16="http://schemas.microsoft.com/office/drawing/2014/main" id="{9D4331ED-C2B4-B94B-8F8B-227627C9A9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439615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763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Image Divider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57269" y="1796484"/>
            <a:ext cx="9610731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 dirty="0"/>
              <a:t>Click to edit Divider Page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6107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99C69EE-A4BD-6942-8D0F-E37726BE1E01}"/>
              </a:ext>
            </a:extLst>
          </p:cNvPr>
          <p:cNvSpPr/>
          <p:nvPr userDrawn="1"/>
        </p:nvSpPr>
        <p:spPr>
          <a:xfrm rot="10800000">
            <a:off x="-8" y="-3"/>
            <a:ext cx="2515205" cy="6758074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A0FABCB-994C-B944-961D-2AA8FB46A111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NOAA Fisheries logo">
            <a:extLst>
              <a:ext uri="{FF2B5EF4-FFF2-40B4-BE49-F238E27FC236}">
                <a16:creationId xmlns:a16="http://schemas.microsoft.com/office/drawing/2014/main" id="{9D4331ED-C2B4-B94B-8F8B-227627C9A9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957188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eal Divider">
    <p:bg>
      <p:bgPr>
        <a:solidFill>
          <a:srgbClr val="14B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57269" y="1796484"/>
            <a:ext cx="9610731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 dirty="0"/>
              <a:t>Click to edit Divider Page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6107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99C69EE-A4BD-6942-8D0F-E37726BE1E01}"/>
              </a:ext>
            </a:extLst>
          </p:cNvPr>
          <p:cNvSpPr/>
          <p:nvPr userDrawn="1"/>
        </p:nvSpPr>
        <p:spPr>
          <a:xfrm rot="10800000">
            <a:off x="-8" y="-3"/>
            <a:ext cx="2515205" cy="6758074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A0FABCB-994C-B944-961D-2AA8FB46A111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NOAA Fisheries logo">
            <a:extLst>
              <a:ext uri="{FF2B5EF4-FFF2-40B4-BE49-F238E27FC236}">
                <a16:creationId xmlns:a16="http://schemas.microsoft.com/office/drawing/2014/main" id="{9D4331ED-C2B4-B94B-8F8B-227627C9A9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8465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ue1 Title Slide">
    <p:bg>
      <p:bgPr>
        <a:solidFill>
          <a:srgbClr val="0055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7269" y="1796483"/>
            <a:ext cx="9572331" cy="1772793"/>
          </a:xfrm>
        </p:spPr>
        <p:txBody>
          <a:bodyPr lIns="0" tIns="0" rIns="0" bIns="0" anchor="b"/>
          <a:lstStyle>
            <a:lvl1pPr algn="l">
              <a:defRPr sz="7200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5723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A2006C-163A-EF41-8C30-1600F269BC16}"/>
              </a:ext>
            </a:extLst>
          </p:cNvPr>
          <p:cNvSpPr txBox="1">
            <a:spLocks/>
          </p:cNvSpPr>
          <p:nvPr/>
        </p:nvSpPr>
        <p:spPr>
          <a:xfrm>
            <a:off x="1957269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5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06BF5A6-B6F3-0D45-A23B-1B9F66AC072B}"/>
              </a:ext>
            </a:extLst>
          </p:cNvPr>
          <p:cNvSpPr/>
          <p:nvPr/>
        </p:nvSpPr>
        <p:spPr>
          <a:xfrm rot="10800000">
            <a:off x="-1" y="-4"/>
            <a:ext cx="2178925" cy="6370522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25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9CB7490-CBBE-8845-B8A0-DE1A9C454B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88" y="291480"/>
            <a:ext cx="2155088" cy="9817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658625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ue1 Divider">
    <p:bg>
      <p:bgPr>
        <a:solidFill>
          <a:srgbClr val="0055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57269" y="1796484"/>
            <a:ext cx="9572331" cy="1772793"/>
          </a:xfrm>
        </p:spPr>
        <p:txBody>
          <a:bodyPr lIns="0" tIns="0" rIns="0" bIns="0" anchor="b"/>
          <a:lstStyle>
            <a:lvl1pPr algn="l">
              <a:defRPr sz="7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Divider Page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5723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3162FB5A-ADBD-B14D-AF64-EB75451A148D}"/>
              </a:ext>
            </a:extLst>
          </p:cNvPr>
          <p:cNvSpPr/>
          <p:nvPr userDrawn="1"/>
        </p:nvSpPr>
        <p:spPr>
          <a:xfrm rot="10800000">
            <a:off x="-8" y="-3"/>
            <a:ext cx="2515205" cy="6758074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E85F2145-4063-AD49-9531-AF81FD280D48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NOAA Fisheries logo">
            <a:extLst>
              <a:ext uri="{FF2B5EF4-FFF2-40B4-BE49-F238E27FC236}">
                <a16:creationId xmlns:a16="http://schemas.microsoft.com/office/drawing/2014/main" id="{54FE8443-2032-754E-913B-6856C50805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37797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ue2 Divi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57269" y="1796484"/>
            <a:ext cx="9610731" cy="1772793"/>
          </a:xfrm>
        </p:spPr>
        <p:txBody>
          <a:bodyPr lIns="0" tIns="0" rIns="0" bIns="0" anchor="b"/>
          <a:lstStyle>
            <a:lvl1pPr algn="l">
              <a:defRPr sz="72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Click to edit Divider Page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6107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77BB6727-CC3F-B844-9A16-D108E92D025C}"/>
              </a:ext>
            </a:extLst>
          </p:cNvPr>
          <p:cNvSpPr/>
          <p:nvPr userDrawn="1"/>
        </p:nvSpPr>
        <p:spPr>
          <a:xfrm rot="10800000">
            <a:off x="-9" y="-3"/>
            <a:ext cx="2515205" cy="6758075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9AC64324-5346-F24B-9A44-E82637EB58BB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NOAA Fisheries logo">
            <a:extLst>
              <a:ext uri="{FF2B5EF4-FFF2-40B4-BE49-F238E27FC236}">
                <a16:creationId xmlns:a16="http://schemas.microsoft.com/office/drawing/2014/main" id="{8AA09001-D767-5B40-950E-0181716110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80607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0372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No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269317" y="2707458"/>
            <a:ext cx="7313083" cy="12244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18067" y="3118591"/>
            <a:ext cx="1725084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269317" y="4282303"/>
            <a:ext cx="7313083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27118053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Boat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269317" y="2707458"/>
            <a:ext cx="7313083" cy="12244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18067" y="3118591"/>
            <a:ext cx="1725084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269317" y="4282303"/>
            <a:ext cx="7313083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32473672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Turtl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269317" y="2707458"/>
            <a:ext cx="7313083" cy="12244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18067" y="3118591"/>
            <a:ext cx="1725084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269317" y="4282303"/>
            <a:ext cx="7313083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42412246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eafood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269317" y="2707458"/>
            <a:ext cx="7313083" cy="12244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18067" y="3118591"/>
            <a:ext cx="1725084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269317" y="4282303"/>
            <a:ext cx="7313083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268423388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Fish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269317" y="2707458"/>
            <a:ext cx="7313083" cy="12244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18067" y="3118591"/>
            <a:ext cx="1725084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269317" y="4282303"/>
            <a:ext cx="7313083" cy="577850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dirty="0"/>
              <a:t>July 19, 2012</a:t>
            </a:r>
          </a:p>
        </p:txBody>
      </p:sp>
    </p:spTree>
    <p:extLst>
      <p:ext uri="{BB962C8B-B14F-4D97-AF65-F5344CB8AC3E}">
        <p14:creationId xmlns:p14="http://schemas.microsoft.com/office/powerpoint/2010/main" val="10900626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Dar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269317" y="2707458"/>
            <a:ext cx="7313083" cy="1224439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18067" y="3118591"/>
            <a:ext cx="1725084" cy="752475"/>
          </a:xfrm>
        </p:spPr>
        <p:txBody>
          <a:bodyPr lIns="0" tIns="0" rIns="0" bIns="0">
            <a:normAutofit/>
          </a:bodyPr>
          <a:lstStyle>
            <a:lvl1pPr algn="l"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Regional Unit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4269317" y="4282303"/>
            <a:ext cx="7313083" cy="577850"/>
          </a:xfrm>
        </p:spPr>
        <p:txBody>
          <a:bodyPr>
            <a:normAutofit/>
          </a:bodyPr>
          <a:lstStyle>
            <a:lvl1pPr>
              <a:defRPr sz="18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July 19, 2012</a:t>
            </a:r>
          </a:p>
        </p:txBody>
      </p:sp>
      <p:sp>
        <p:nvSpPr>
          <p:cNvPr id="7" name="Freeform 6"/>
          <p:cNvSpPr/>
          <p:nvPr/>
        </p:nvSpPr>
        <p:spPr>
          <a:xfrm>
            <a:off x="-12253" y="4417161"/>
            <a:ext cx="12227564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6800567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eal Title Slide">
    <p:bg>
      <p:bgPr>
        <a:solidFill>
          <a:srgbClr val="14B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1796483"/>
            <a:ext cx="9434400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569273"/>
            <a:ext cx="9434400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5665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ue2 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7269" y="1796483"/>
            <a:ext cx="9610731" cy="1772793"/>
          </a:xfrm>
        </p:spPr>
        <p:txBody>
          <a:bodyPr lIns="0" tIns="0" rIns="0" bIns="0" anchor="b"/>
          <a:lstStyle>
            <a:lvl1pPr algn="l">
              <a:defRPr sz="72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6107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94303F3-E1C0-5F41-AC87-D745C93D50F1}"/>
              </a:ext>
            </a:extLst>
          </p:cNvPr>
          <p:cNvSpPr txBox="1">
            <a:spLocks/>
          </p:cNvSpPr>
          <p:nvPr/>
        </p:nvSpPr>
        <p:spPr>
          <a:xfrm>
            <a:off x="1957269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tx2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566D0B6-FE78-1741-BBD2-063886CED31A}"/>
              </a:ext>
            </a:extLst>
          </p:cNvPr>
          <p:cNvSpPr/>
          <p:nvPr/>
        </p:nvSpPr>
        <p:spPr>
          <a:xfrm rot="10800000">
            <a:off x="-1" y="-4"/>
            <a:ext cx="2178925" cy="6370522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26D8E6-4D11-5145-A015-9549EF5F08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88" y="291480"/>
            <a:ext cx="2155088" cy="9817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3494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1224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1676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7462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eal Title Slide">
    <p:bg>
      <p:bgPr>
        <a:solidFill>
          <a:srgbClr val="14B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1796483"/>
            <a:ext cx="9434400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569273"/>
            <a:ext cx="9434400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8136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rgbClr val="1E5C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 flipH="1" flipV="1">
            <a:off x="-1" y="-24487"/>
            <a:ext cx="12184781" cy="2515079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  <a:gd name="connsiteX0" fmla="*/ 2887 w 9170673"/>
              <a:gd name="connsiteY0" fmla="*/ 2375696 h 2508024"/>
              <a:gd name="connsiteX1" fmla="*/ 9170673 w 9170673"/>
              <a:gd name="connsiteY1" fmla="*/ 0 h 2508024"/>
              <a:gd name="connsiteX2" fmla="*/ 9169295 w 9170673"/>
              <a:gd name="connsiteY2" fmla="*/ 2508024 h 2508024"/>
              <a:gd name="connsiteX3" fmla="*/ 0 w 9170673"/>
              <a:gd name="connsiteY3" fmla="*/ 2457785 h 2508024"/>
              <a:gd name="connsiteX4" fmla="*/ 2887 w 9170673"/>
              <a:gd name="connsiteY4" fmla="*/ 2375696 h 2508024"/>
              <a:gd name="connsiteX0" fmla="*/ 0 w 9167786"/>
              <a:gd name="connsiteY0" fmla="*/ 2375696 h 2508024"/>
              <a:gd name="connsiteX1" fmla="*/ 9167786 w 9167786"/>
              <a:gd name="connsiteY1" fmla="*/ 0 h 2508024"/>
              <a:gd name="connsiteX2" fmla="*/ 9166408 w 9167786"/>
              <a:gd name="connsiteY2" fmla="*/ 2508024 h 2508024"/>
              <a:gd name="connsiteX3" fmla="*/ 4169 w 9167786"/>
              <a:gd name="connsiteY3" fmla="*/ 2500118 h 2508024"/>
              <a:gd name="connsiteX4" fmla="*/ 0 w 9167786"/>
              <a:gd name="connsiteY4" fmla="*/ 2375696 h 2508024"/>
              <a:gd name="connsiteX0" fmla="*/ 0 w 9166452"/>
              <a:gd name="connsiteY0" fmla="*/ 2375696 h 2508024"/>
              <a:gd name="connsiteX1" fmla="*/ 9061952 w 9166452"/>
              <a:gd name="connsiteY1" fmla="*/ 0 h 2508024"/>
              <a:gd name="connsiteX2" fmla="*/ 9166408 w 9166452"/>
              <a:gd name="connsiteY2" fmla="*/ 2508024 h 2508024"/>
              <a:gd name="connsiteX3" fmla="*/ 4169 w 9166452"/>
              <a:gd name="connsiteY3" fmla="*/ 2500118 h 2508024"/>
              <a:gd name="connsiteX4" fmla="*/ 0 w 9166452"/>
              <a:gd name="connsiteY4" fmla="*/ 2375696 h 2508024"/>
              <a:gd name="connsiteX0" fmla="*/ 0 w 9166808"/>
              <a:gd name="connsiteY0" fmla="*/ 2382751 h 2515079"/>
              <a:gd name="connsiteX1" fmla="*/ 9160729 w 9166808"/>
              <a:gd name="connsiteY1" fmla="*/ 0 h 2515079"/>
              <a:gd name="connsiteX2" fmla="*/ 9166408 w 9166808"/>
              <a:gd name="connsiteY2" fmla="*/ 2515079 h 2515079"/>
              <a:gd name="connsiteX3" fmla="*/ 4169 w 9166808"/>
              <a:gd name="connsiteY3" fmla="*/ 2507173 h 2515079"/>
              <a:gd name="connsiteX4" fmla="*/ 0 w 9166808"/>
              <a:gd name="connsiteY4" fmla="*/ 2382751 h 2515079"/>
              <a:gd name="connsiteX0" fmla="*/ 9943 w 9162640"/>
              <a:gd name="connsiteY0" fmla="*/ 2382751 h 2515079"/>
              <a:gd name="connsiteX1" fmla="*/ 9156561 w 9162640"/>
              <a:gd name="connsiteY1" fmla="*/ 0 h 2515079"/>
              <a:gd name="connsiteX2" fmla="*/ 9162240 w 9162640"/>
              <a:gd name="connsiteY2" fmla="*/ 2515079 h 2515079"/>
              <a:gd name="connsiteX3" fmla="*/ 1 w 9162640"/>
              <a:gd name="connsiteY3" fmla="*/ 2507173 h 2515079"/>
              <a:gd name="connsiteX4" fmla="*/ 9943 w 9162640"/>
              <a:gd name="connsiteY4" fmla="*/ 2382751 h 2515079"/>
              <a:gd name="connsiteX0" fmla="*/ 0 w 9152697"/>
              <a:gd name="connsiteY0" fmla="*/ 2382751 h 2515079"/>
              <a:gd name="connsiteX1" fmla="*/ 9146618 w 9152697"/>
              <a:gd name="connsiteY1" fmla="*/ 0 h 2515079"/>
              <a:gd name="connsiteX2" fmla="*/ 9152297 w 9152697"/>
              <a:gd name="connsiteY2" fmla="*/ 2515079 h 2515079"/>
              <a:gd name="connsiteX3" fmla="*/ 187614 w 9152697"/>
              <a:gd name="connsiteY3" fmla="*/ 2507173 h 2515079"/>
              <a:gd name="connsiteX4" fmla="*/ 0 w 9152697"/>
              <a:gd name="connsiteY4" fmla="*/ 2382751 h 2515079"/>
              <a:gd name="connsiteX0" fmla="*/ 0 w 9068030"/>
              <a:gd name="connsiteY0" fmla="*/ 2382751 h 2515079"/>
              <a:gd name="connsiteX1" fmla="*/ 9061951 w 9068030"/>
              <a:gd name="connsiteY1" fmla="*/ 0 h 2515079"/>
              <a:gd name="connsiteX2" fmla="*/ 9067630 w 9068030"/>
              <a:gd name="connsiteY2" fmla="*/ 2515079 h 2515079"/>
              <a:gd name="connsiteX3" fmla="*/ 102947 w 9068030"/>
              <a:gd name="connsiteY3" fmla="*/ 2507173 h 2515079"/>
              <a:gd name="connsiteX4" fmla="*/ 0 w 9068030"/>
              <a:gd name="connsiteY4" fmla="*/ 2382751 h 2515079"/>
              <a:gd name="connsiteX0" fmla="*/ 0 w 9138586"/>
              <a:gd name="connsiteY0" fmla="*/ 2382751 h 2515079"/>
              <a:gd name="connsiteX1" fmla="*/ 9132507 w 9138586"/>
              <a:gd name="connsiteY1" fmla="*/ 0 h 2515079"/>
              <a:gd name="connsiteX2" fmla="*/ 9138186 w 9138586"/>
              <a:gd name="connsiteY2" fmla="*/ 2515079 h 2515079"/>
              <a:gd name="connsiteX3" fmla="*/ 173503 w 9138586"/>
              <a:gd name="connsiteY3" fmla="*/ 2507173 h 2515079"/>
              <a:gd name="connsiteX4" fmla="*/ 0 w 9138586"/>
              <a:gd name="connsiteY4" fmla="*/ 2382751 h 2515079"/>
              <a:gd name="connsiteX0" fmla="*/ 0 w 9138586"/>
              <a:gd name="connsiteY0" fmla="*/ 2382751 h 2515079"/>
              <a:gd name="connsiteX1" fmla="*/ 9132507 w 9138586"/>
              <a:gd name="connsiteY1" fmla="*/ 0 h 2515079"/>
              <a:gd name="connsiteX2" fmla="*/ 9138186 w 9138586"/>
              <a:gd name="connsiteY2" fmla="*/ 2515079 h 2515079"/>
              <a:gd name="connsiteX3" fmla="*/ 4170 w 9138586"/>
              <a:gd name="connsiteY3" fmla="*/ 2507173 h 2515079"/>
              <a:gd name="connsiteX4" fmla="*/ 0 w 9138586"/>
              <a:gd name="connsiteY4" fmla="*/ 2382751 h 2515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38586" h="2515079">
                <a:moveTo>
                  <a:pt x="0" y="2382751"/>
                </a:moveTo>
                <a:cubicBezTo>
                  <a:pt x="20661" y="2379422"/>
                  <a:pt x="7306149" y="2502055"/>
                  <a:pt x="9132507" y="0"/>
                </a:cubicBezTo>
                <a:cubicBezTo>
                  <a:pt x="9129925" y="819774"/>
                  <a:pt x="9140768" y="1695305"/>
                  <a:pt x="9138186" y="2515079"/>
                </a:cubicBezTo>
                <a:lnTo>
                  <a:pt x="4170" y="2507173"/>
                </a:lnTo>
                <a:cubicBezTo>
                  <a:pt x="4169" y="2465011"/>
                  <a:pt x="1" y="2424913"/>
                  <a:pt x="0" y="238275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457169"/>
            <a:ext cx="10972800" cy="772250"/>
          </a:xfrm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15623"/>
            <a:ext cx="10972800" cy="1500187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95852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 userDrawn="1"/>
        </p:nvSpPr>
        <p:spPr>
          <a:xfrm flipH="1" flipV="1">
            <a:off x="-25423" y="-30696"/>
            <a:ext cx="12227564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457200"/>
            <a:ext cx="10972800" cy="7722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algn="l">
              <a:defRPr sz="4000" b="1" cap="none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15654"/>
            <a:ext cx="10972800" cy="150018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t" anchorCtr="0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81818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eal Title Slide">
    <p:bg>
      <p:bgPr>
        <a:solidFill>
          <a:srgbClr val="14B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1796483"/>
            <a:ext cx="9434400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569273"/>
            <a:ext cx="9434400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2536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94441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vy foot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891AA944-878A-9A48-8554-84EFA0C90489}"/>
              </a:ext>
            </a:extLst>
          </p:cNvPr>
          <p:cNvSpPr/>
          <p:nvPr userDrawn="1"/>
        </p:nvSpPr>
        <p:spPr>
          <a:xfrm>
            <a:off x="9230627" y="1116530"/>
            <a:ext cx="2964432" cy="5741469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>
            <a:gsLst>
              <a:gs pos="99000">
                <a:schemeClr val="bg2">
                  <a:lumMod val="75000"/>
                </a:schemeClr>
              </a:gs>
              <a:gs pos="0">
                <a:schemeClr val="bg2">
                  <a:lumMod val="75000"/>
                  <a:alpha val="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90BEAA-AF94-DC47-9758-2DCCD94F335B}"/>
              </a:ext>
            </a:extLst>
          </p:cNvPr>
          <p:cNvSpPr/>
          <p:nvPr userDrawn="1"/>
        </p:nvSpPr>
        <p:spPr>
          <a:xfrm>
            <a:off x="1" y="6391374"/>
            <a:ext cx="11145212" cy="466627"/>
          </a:xfrm>
          <a:prstGeom prst="rect">
            <a:avLst/>
          </a:prstGeom>
          <a:gradFill flip="none" rotWithShape="1">
            <a:gsLst>
              <a:gs pos="45000">
                <a:schemeClr val="tx2">
                  <a:alpha val="83000"/>
                </a:schemeClr>
              </a:gs>
              <a:gs pos="100000">
                <a:schemeClr val="tx2"/>
              </a:gs>
              <a:gs pos="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3875E4F-3818-A540-AB42-4BE244E003AC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18633E-F7EB-5542-818F-D77C9806BBA9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FF8916F3-4265-4546-9E9A-A97962815CA5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NOAA Fisheries logo">
            <a:extLst>
              <a:ext uri="{FF2B5EF4-FFF2-40B4-BE49-F238E27FC236}">
                <a16:creationId xmlns:a16="http://schemas.microsoft.com/office/drawing/2014/main" id="{D3E3EDC6-407C-0E4F-96D7-DE134E67A0D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77524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qua foot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F89FDCE-4A12-854A-8643-B00BEEE4D471}"/>
              </a:ext>
            </a:extLst>
          </p:cNvPr>
          <p:cNvSpPr/>
          <p:nvPr userDrawn="1"/>
        </p:nvSpPr>
        <p:spPr>
          <a:xfrm>
            <a:off x="0" y="6391374"/>
            <a:ext cx="12192000" cy="466627"/>
          </a:xfrm>
          <a:prstGeom prst="rect">
            <a:avLst/>
          </a:prstGeom>
          <a:gradFill flip="none" rotWithShape="1">
            <a:gsLst>
              <a:gs pos="100000">
                <a:schemeClr val="bg2">
                  <a:lumMod val="90000"/>
                </a:schemeClr>
              </a:gs>
              <a:gs pos="8000">
                <a:schemeClr val="bg2">
                  <a:lumMod val="75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91AA944-878A-9A48-8554-84EFA0C90489}"/>
              </a:ext>
            </a:extLst>
          </p:cNvPr>
          <p:cNvSpPr/>
          <p:nvPr userDrawn="1"/>
        </p:nvSpPr>
        <p:spPr>
          <a:xfrm>
            <a:off x="9230627" y="1116530"/>
            <a:ext cx="2964432" cy="5741469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>
            <a:gsLst>
              <a:gs pos="99000">
                <a:schemeClr val="tx2"/>
              </a:gs>
              <a:gs pos="0">
                <a:schemeClr val="tx2">
                  <a:alpha val="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2719834A-6841-384B-AE22-4DDBF00C023A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E67B4F-7490-8F42-BA4D-C7C60C716D45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7BEB0FDE-1CCC-354B-AB98-8BE3477EEF1C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NOAA Fisheries logo">
            <a:extLst>
              <a:ext uri="{FF2B5EF4-FFF2-40B4-BE49-F238E27FC236}">
                <a16:creationId xmlns:a16="http://schemas.microsoft.com/office/drawing/2014/main" id="{4A46996E-75AA-CD40-BEAE-E4AD38F298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9178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vy foo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>
            <a:extLst>
              <a:ext uri="{FF2B5EF4-FFF2-40B4-BE49-F238E27FC236}">
                <a16:creationId xmlns:a16="http://schemas.microsoft.com/office/drawing/2014/main" id="{7F73F8E5-8E34-424B-9469-B2E86C5C5041}"/>
              </a:ext>
            </a:extLst>
          </p:cNvPr>
          <p:cNvSpPr/>
          <p:nvPr userDrawn="1"/>
        </p:nvSpPr>
        <p:spPr>
          <a:xfrm rot="10800000" flipH="1" flipV="1">
            <a:off x="9707592" y="-11455"/>
            <a:ext cx="2484408" cy="6857415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709112 w 1709112"/>
              <a:gd name="connsiteY0" fmla="*/ 5436187 h 5454085"/>
              <a:gd name="connsiteX1" fmla="*/ 0 w 1709112"/>
              <a:gd name="connsiteY1" fmla="*/ 5454085 h 5454085"/>
              <a:gd name="connsiteX2" fmla="*/ 980930 w 1709112"/>
              <a:gd name="connsiteY2" fmla="*/ 0 h 5454085"/>
              <a:gd name="connsiteX3" fmla="*/ 1696743 w 1709112"/>
              <a:gd name="connsiteY3" fmla="*/ 4620 h 5454085"/>
              <a:gd name="connsiteX4" fmla="*/ 1709112 w 1709112"/>
              <a:gd name="connsiteY4" fmla="*/ 5436187 h 5454085"/>
              <a:gd name="connsiteX0" fmla="*/ 1722796 w 1722796"/>
              <a:gd name="connsiteY0" fmla="*/ 5449933 h 5454085"/>
              <a:gd name="connsiteX1" fmla="*/ 0 w 1722796"/>
              <a:gd name="connsiteY1" fmla="*/ 5454085 h 5454085"/>
              <a:gd name="connsiteX2" fmla="*/ 980930 w 1722796"/>
              <a:gd name="connsiteY2" fmla="*/ 0 h 5454085"/>
              <a:gd name="connsiteX3" fmla="*/ 1696743 w 1722796"/>
              <a:gd name="connsiteY3" fmla="*/ 4620 h 5454085"/>
              <a:gd name="connsiteX4" fmla="*/ 1722796 w 1722796"/>
              <a:gd name="connsiteY4" fmla="*/ 5449933 h 5454085"/>
              <a:gd name="connsiteX0" fmla="*/ 1722796 w 1722796"/>
              <a:gd name="connsiteY0" fmla="*/ 5449933 h 5454085"/>
              <a:gd name="connsiteX1" fmla="*/ 0 w 1722796"/>
              <a:gd name="connsiteY1" fmla="*/ 5454085 h 5454085"/>
              <a:gd name="connsiteX2" fmla="*/ 980930 w 1722796"/>
              <a:gd name="connsiteY2" fmla="*/ 0 h 5454085"/>
              <a:gd name="connsiteX3" fmla="*/ 1712358 w 1722796"/>
              <a:gd name="connsiteY3" fmla="*/ 18365 h 5454085"/>
              <a:gd name="connsiteX4" fmla="*/ 1722796 w 1722796"/>
              <a:gd name="connsiteY4" fmla="*/ 5449933 h 5454085"/>
              <a:gd name="connsiteX0" fmla="*/ 1722796 w 1728606"/>
              <a:gd name="connsiteY0" fmla="*/ 5459058 h 5463210"/>
              <a:gd name="connsiteX1" fmla="*/ 0 w 1728606"/>
              <a:gd name="connsiteY1" fmla="*/ 5463210 h 5463210"/>
              <a:gd name="connsiteX2" fmla="*/ 980930 w 1728606"/>
              <a:gd name="connsiteY2" fmla="*/ 9125 h 5463210"/>
              <a:gd name="connsiteX3" fmla="*/ 1727973 w 1728606"/>
              <a:gd name="connsiteY3" fmla="*/ 0 h 5463210"/>
              <a:gd name="connsiteX4" fmla="*/ 1722796 w 1728606"/>
              <a:gd name="connsiteY4" fmla="*/ 5459058 h 546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606" h="5463210">
                <a:moveTo>
                  <a:pt x="1722796" y="5459058"/>
                </a:moveTo>
                <a:lnTo>
                  <a:pt x="0" y="5463210"/>
                </a:lnTo>
                <a:lnTo>
                  <a:pt x="980930" y="9125"/>
                </a:lnTo>
                <a:lnTo>
                  <a:pt x="1727973" y="0"/>
                </a:lnTo>
                <a:cubicBezTo>
                  <a:pt x="1731452" y="1810523"/>
                  <a:pt x="1719317" y="3648535"/>
                  <a:pt x="1722796" y="5459058"/>
                </a:cubicBezTo>
                <a:close/>
              </a:path>
            </a:pathLst>
          </a:custGeom>
          <a:gradFill flip="none" rotWithShape="1">
            <a:gsLst>
              <a:gs pos="100000">
                <a:srgbClr val="07477D">
                  <a:alpha val="34000"/>
                </a:srgbClr>
              </a:gs>
              <a:gs pos="42000">
                <a:srgbClr val="07477D">
                  <a:alpha val="0"/>
                </a:srgb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A06F2B-8E81-7F4F-B30B-DAB9DFCC7AA1}"/>
              </a:ext>
            </a:extLst>
          </p:cNvPr>
          <p:cNvSpPr/>
          <p:nvPr userDrawn="1"/>
        </p:nvSpPr>
        <p:spPr>
          <a:xfrm>
            <a:off x="0" y="6391374"/>
            <a:ext cx="12192000" cy="46662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0664F76-C42F-AF43-8503-B59506A3F33F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50C3681-2CFF-5947-BAE0-FF53BCA5DD6D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ABBB4C42-3950-3B49-A3AD-4999C06DAC6E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NOAA Fisheries logo">
            <a:extLst>
              <a:ext uri="{FF2B5EF4-FFF2-40B4-BE49-F238E27FC236}">
                <a16:creationId xmlns:a16="http://schemas.microsoft.com/office/drawing/2014/main" id="{29BE4E0F-24BD-A44C-969B-036BB24272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26054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5A832-BDE2-4020-AF57-35165F1EE857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D9158-033D-47BD-9CF9-E93D0154E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6867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qua foo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844970-7F4A-D541-BB16-02D9FE93EFBA}"/>
              </a:ext>
            </a:extLst>
          </p:cNvPr>
          <p:cNvSpPr/>
          <p:nvPr userDrawn="1"/>
        </p:nvSpPr>
        <p:spPr>
          <a:xfrm>
            <a:off x="0" y="6391374"/>
            <a:ext cx="12192000" cy="466627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7D6243E8-9C72-4344-94EF-F60AFF95A6A6}"/>
              </a:ext>
            </a:extLst>
          </p:cNvPr>
          <p:cNvSpPr/>
          <p:nvPr userDrawn="1"/>
        </p:nvSpPr>
        <p:spPr>
          <a:xfrm rot="10800000" flipH="1" flipV="1">
            <a:off x="9707592" y="-11455"/>
            <a:ext cx="2484408" cy="6857415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709112 w 1709112"/>
              <a:gd name="connsiteY0" fmla="*/ 5436187 h 5454085"/>
              <a:gd name="connsiteX1" fmla="*/ 0 w 1709112"/>
              <a:gd name="connsiteY1" fmla="*/ 5454085 h 5454085"/>
              <a:gd name="connsiteX2" fmla="*/ 980930 w 1709112"/>
              <a:gd name="connsiteY2" fmla="*/ 0 h 5454085"/>
              <a:gd name="connsiteX3" fmla="*/ 1696743 w 1709112"/>
              <a:gd name="connsiteY3" fmla="*/ 4620 h 5454085"/>
              <a:gd name="connsiteX4" fmla="*/ 1709112 w 1709112"/>
              <a:gd name="connsiteY4" fmla="*/ 5436187 h 5454085"/>
              <a:gd name="connsiteX0" fmla="*/ 1722796 w 1722796"/>
              <a:gd name="connsiteY0" fmla="*/ 5449933 h 5454085"/>
              <a:gd name="connsiteX1" fmla="*/ 0 w 1722796"/>
              <a:gd name="connsiteY1" fmla="*/ 5454085 h 5454085"/>
              <a:gd name="connsiteX2" fmla="*/ 980930 w 1722796"/>
              <a:gd name="connsiteY2" fmla="*/ 0 h 5454085"/>
              <a:gd name="connsiteX3" fmla="*/ 1696743 w 1722796"/>
              <a:gd name="connsiteY3" fmla="*/ 4620 h 5454085"/>
              <a:gd name="connsiteX4" fmla="*/ 1722796 w 1722796"/>
              <a:gd name="connsiteY4" fmla="*/ 5449933 h 5454085"/>
              <a:gd name="connsiteX0" fmla="*/ 1722796 w 1722796"/>
              <a:gd name="connsiteY0" fmla="*/ 5449933 h 5454085"/>
              <a:gd name="connsiteX1" fmla="*/ 0 w 1722796"/>
              <a:gd name="connsiteY1" fmla="*/ 5454085 h 5454085"/>
              <a:gd name="connsiteX2" fmla="*/ 980930 w 1722796"/>
              <a:gd name="connsiteY2" fmla="*/ 0 h 5454085"/>
              <a:gd name="connsiteX3" fmla="*/ 1712358 w 1722796"/>
              <a:gd name="connsiteY3" fmla="*/ 18365 h 5454085"/>
              <a:gd name="connsiteX4" fmla="*/ 1722796 w 1722796"/>
              <a:gd name="connsiteY4" fmla="*/ 5449933 h 5454085"/>
              <a:gd name="connsiteX0" fmla="*/ 1722796 w 1728606"/>
              <a:gd name="connsiteY0" fmla="*/ 5459058 h 5463210"/>
              <a:gd name="connsiteX1" fmla="*/ 0 w 1728606"/>
              <a:gd name="connsiteY1" fmla="*/ 5463210 h 5463210"/>
              <a:gd name="connsiteX2" fmla="*/ 980930 w 1728606"/>
              <a:gd name="connsiteY2" fmla="*/ 9125 h 5463210"/>
              <a:gd name="connsiteX3" fmla="*/ 1727973 w 1728606"/>
              <a:gd name="connsiteY3" fmla="*/ 0 h 5463210"/>
              <a:gd name="connsiteX4" fmla="*/ 1722796 w 1728606"/>
              <a:gd name="connsiteY4" fmla="*/ 5459058 h 546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606" h="5463210">
                <a:moveTo>
                  <a:pt x="1722796" y="5459058"/>
                </a:moveTo>
                <a:lnTo>
                  <a:pt x="0" y="5463210"/>
                </a:lnTo>
                <a:lnTo>
                  <a:pt x="980930" y="9125"/>
                </a:lnTo>
                <a:lnTo>
                  <a:pt x="1727973" y="0"/>
                </a:lnTo>
                <a:cubicBezTo>
                  <a:pt x="1731452" y="1810523"/>
                  <a:pt x="1719317" y="3648535"/>
                  <a:pt x="1722796" y="5459058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90000"/>
                </a:schemeClr>
              </a:gs>
              <a:gs pos="50000">
                <a:schemeClr val="bg2">
                  <a:alpha val="0"/>
                </a:scheme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51910D7-953F-564B-97DB-5473B1EB0B95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NOAA Fisheries logo">
            <a:extLst>
              <a:ext uri="{FF2B5EF4-FFF2-40B4-BE49-F238E27FC236}">
                <a16:creationId xmlns:a16="http://schemas.microsoft.com/office/drawing/2014/main" id="{9381F619-72DF-984A-8E74-FE1830BBA6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66026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qua footer s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>
            <a:extLst>
              <a:ext uri="{FF2B5EF4-FFF2-40B4-BE49-F238E27FC236}">
                <a16:creationId xmlns:a16="http://schemas.microsoft.com/office/drawing/2014/main" id="{15E8329F-D41A-9149-BC0A-1D46AD80AAFD}"/>
              </a:ext>
            </a:extLst>
          </p:cNvPr>
          <p:cNvSpPr/>
          <p:nvPr userDrawn="1"/>
        </p:nvSpPr>
        <p:spPr>
          <a:xfrm rot="5400000" flipV="1">
            <a:off x="8567307" y="3252524"/>
            <a:ext cx="2026084" cy="5223308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 flip="none" rotWithShape="1">
            <a:gsLst>
              <a:gs pos="99000">
                <a:schemeClr val="bg2">
                  <a:lumMod val="75000"/>
                </a:schemeClr>
              </a:gs>
              <a:gs pos="0">
                <a:schemeClr val="bg2">
                  <a:lumMod val="75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D37BE76C-8200-0840-8FDE-341E7DC53ED4}"/>
              </a:ext>
            </a:extLst>
          </p:cNvPr>
          <p:cNvSpPr/>
          <p:nvPr userDrawn="1"/>
        </p:nvSpPr>
        <p:spPr>
          <a:xfrm rot="16200000" flipH="1">
            <a:off x="9813760" y="4479761"/>
            <a:ext cx="1833614" cy="2922873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3F7BF-CE1E-4443-9159-743E539A49FA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2C621-20CB-994A-864D-5CA183C42E98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pic>
        <p:nvPicPr>
          <p:cNvPr id="9" name="Picture 8" descr="NOAA Fisheries logo">
            <a:extLst>
              <a:ext uri="{FF2B5EF4-FFF2-40B4-BE49-F238E27FC236}">
                <a16:creationId xmlns:a16="http://schemas.microsoft.com/office/drawing/2014/main" id="{A93BF77C-916C-304D-BF99-4C278AFE17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8914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eal Title Slide">
    <p:bg>
      <p:bgPr>
        <a:solidFill>
          <a:srgbClr val="14B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1796483"/>
            <a:ext cx="9434400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569273"/>
            <a:ext cx="9434400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320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5246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Swoos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187C988-18CB-EA44-9F9E-B67E21717891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E73040-B389-EF4E-9D11-3B151971C1A5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4BED8C5-FA7A-944D-9C00-5BBC0E72C442}"/>
              </a:ext>
            </a:extLst>
          </p:cNvPr>
          <p:cNvSpPr/>
          <p:nvPr userDrawn="1"/>
        </p:nvSpPr>
        <p:spPr>
          <a:xfrm rot="16200000" flipH="1">
            <a:off x="9882744" y="4548741"/>
            <a:ext cx="1217592" cy="3400925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>
            <a:gsLst>
              <a:gs pos="99000">
                <a:schemeClr val="bg2">
                  <a:lumMod val="75000"/>
                </a:schemeClr>
              </a:gs>
              <a:gs pos="49500">
                <a:srgbClr val="84C4CC">
                  <a:alpha val="30000"/>
                </a:srgbClr>
              </a:gs>
              <a:gs pos="0">
                <a:schemeClr val="bg2">
                  <a:lumMod val="75000"/>
                  <a:alpha val="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390340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Swoosh_Te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C919294-428D-CA42-B3A7-CC09A6762897}"/>
              </a:ext>
            </a:extLst>
          </p:cNvPr>
          <p:cNvSpPr/>
          <p:nvPr userDrawn="1"/>
        </p:nvSpPr>
        <p:spPr>
          <a:xfrm>
            <a:off x="0" y="6391374"/>
            <a:ext cx="12192000" cy="466627"/>
          </a:xfrm>
          <a:prstGeom prst="rect">
            <a:avLst/>
          </a:prstGeom>
          <a:gradFill flip="none" rotWithShape="1">
            <a:gsLst>
              <a:gs pos="100000">
                <a:schemeClr val="bg2">
                  <a:lumMod val="90000"/>
                </a:schemeClr>
              </a:gs>
              <a:gs pos="8000">
                <a:schemeClr val="bg2">
                  <a:lumMod val="75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5187C988-18CB-EA44-9F9E-B67E21717891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E73040-B389-EF4E-9D11-3B151971C1A5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4BED8C5-FA7A-944D-9C00-5BBC0E72C442}"/>
              </a:ext>
            </a:extLst>
          </p:cNvPr>
          <p:cNvSpPr/>
          <p:nvPr userDrawn="1"/>
        </p:nvSpPr>
        <p:spPr>
          <a:xfrm rot="16200000" flipH="1">
            <a:off x="9882744" y="4548741"/>
            <a:ext cx="1217592" cy="3400925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>
            <a:gsLst>
              <a:gs pos="99000">
                <a:schemeClr val="bg2">
                  <a:lumMod val="75000"/>
                </a:schemeClr>
              </a:gs>
              <a:gs pos="49500">
                <a:srgbClr val="84C4CC">
                  <a:alpha val="30000"/>
                </a:srgbClr>
              </a:gs>
              <a:gs pos="0">
                <a:schemeClr val="bg2">
                  <a:lumMod val="75000"/>
                  <a:alpha val="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97768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Logo Swoosh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8E7EF6C5-83E4-9945-94D0-030B8BB2F605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7A6B5-BCC1-0347-89DE-D3D3FA3CC557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F1E1A45F-4BC2-0440-A866-C4D9C38FA67B}"/>
              </a:ext>
            </a:extLst>
          </p:cNvPr>
          <p:cNvSpPr/>
          <p:nvPr userDrawn="1"/>
        </p:nvSpPr>
        <p:spPr>
          <a:xfrm rot="5400000" flipV="1">
            <a:off x="8567307" y="3252524"/>
            <a:ext cx="2026084" cy="5223308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 flip="none" rotWithShape="1">
            <a:gsLst>
              <a:gs pos="99000">
                <a:schemeClr val="bg2">
                  <a:lumMod val="75000"/>
                  <a:alpha val="8785"/>
                </a:schemeClr>
              </a:gs>
              <a:gs pos="0">
                <a:schemeClr val="bg2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5BB2B7D-4FB9-694E-9AF9-881CD0EBB2BD}"/>
              </a:ext>
            </a:extLst>
          </p:cNvPr>
          <p:cNvSpPr/>
          <p:nvPr userDrawn="1"/>
        </p:nvSpPr>
        <p:spPr>
          <a:xfrm rot="16200000" flipH="1">
            <a:off x="9813760" y="4479761"/>
            <a:ext cx="1833614" cy="2922873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0" name="Picture 9" descr="NOAA Fisheries logo">
            <a:extLst>
              <a:ext uri="{FF2B5EF4-FFF2-40B4-BE49-F238E27FC236}">
                <a16:creationId xmlns:a16="http://schemas.microsoft.com/office/drawing/2014/main" id="{42E22EE0-9C57-2547-9FA9-294C05E9F8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2134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mal Logo Swoosh_Teal Foot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F5DA40C-09A7-D442-B232-56243386A9D8}"/>
              </a:ext>
            </a:extLst>
          </p:cNvPr>
          <p:cNvSpPr/>
          <p:nvPr userDrawn="1"/>
        </p:nvSpPr>
        <p:spPr>
          <a:xfrm>
            <a:off x="0" y="6391374"/>
            <a:ext cx="12192000" cy="466627"/>
          </a:xfrm>
          <a:prstGeom prst="rect">
            <a:avLst/>
          </a:prstGeom>
          <a:gradFill flip="none" rotWithShape="1">
            <a:gsLst>
              <a:gs pos="100000">
                <a:schemeClr val="bg2">
                  <a:lumMod val="90000"/>
                </a:schemeClr>
              </a:gs>
              <a:gs pos="8000">
                <a:schemeClr val="bg2">
                  <a:lumMod val="75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8E7EF6C5-83E4-9945-94D0-030B8BB2F605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07A6B5-BCC1-0347-89DE-D3D3FA3CC557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3DACC1A8-794B-A44F-A7AC-1F2EA724975A}"/>
              </a:ext>
            </a:extLst>
          </p:cNvPr>
          <p:cNvSpPr/>
          <p:nvPr userDrawn="1"/>
        </p:nvSpPr>
        <p:spPr>
          <a:xfrm rot="5400000" flipV="1">
            <a:off x="8567305" y="3233304"/>
            <a:ext cx="2026084" cy="5223308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93B7B402-DA58-EB41-8E17-5B6ED2B5277B}"/>
              </a:ext>
            </a:extLst>
          </p:cNvPr>
          <p:cNvSpPr/>
          <p:nvPr userDrawn="1"/>
        </p:nvSpPr>
        <p:spPr>
          <a:xfrm rot="16200000" flipH="1">
            <a:off x="9813760" y="4479761"/>
            <a:ext cx="1833614" cy="2922873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1" name="Picture 10" descr="NOAA Fisheries logo">
            <a:extLst>
              <a:ext uri="{FF2B5EF4-FFF2-40B4-BE49-F238E27FC236}">
                <a16:creationId xmlns:a16="http://schemas.microsoft.com/office/drawing/2014/main" id="{A46518CF-2A9A-BD49-8615-32EE10C1EB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422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eal Title Slide">
    <p:bg>
      <p:bgPr>
        <a:solidFill>
          <a:srgbClr val="14B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1796483"/>
            <a:ext cx="9434400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569273"/>
            <a:ext cx="9434400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8640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487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vy foot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>
            <a:extLst>
              <a:ext uri="{FF2B5EF4-FFF2-40B4-BE49-F238E27FC236}">
                <a16:creationId xmlns:a16="http://schemas.microsoft.com/office/drawing/2014/main" id="{891AA944-878A-9A48-8554-84EFA0C90489}"/>
              </a:ext>
            </a:extLst>
          </p:cNvPr>
          <p:cNvSpPr/>
          <p:nvPr userDrawn="1"/>
        </p:nvSpPr>
        <p:spPr>
          <a:xfrm>
            <a:off x="9230627" y="1116530"/>
            <a:ext cx="2964432" cy="5741469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>
            <a:gsLst>
              <a:gs pos="99000">
                <a:schemeClr val="bg2">
                  <a:lumMod val="75000"/>
                </a:schemeClr>
              </a:gs>
              <a:gs pos="0">
                <a:schemeClr val="bg2">
                  <a:lumMod val="75000"/>
                  <a:alpha val="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B90BEAA-AF94-DC47-9758-2DCCD94F335B}"/>
              </a:ext>
            </a:extLst>
          </p:cNvPr>
          <p:cNvSpPr/>
          <p:nvPr userDrawn="1"/>
        </p:nvSpPr>
        <p:spPr>
          <a:xfrm>
            <a:off x="1" y="6391374"/>
            <a:ext cx="11145212" cy="466627"/>
          </a:xfrm>
          <a:prstGeom prst="rect">
            <a:avLst/>
          </a:prstGeom>
          <a:gradFill flip="none" rotWithShape="1">
            <a:gsLst>
              <a:gs pos="45000">
                <a:schemeClr val="tx2">
                  <a:alpha val="83000"/>
                </a:schemeClr>
              </a:gs>
              <a:gs pos="100000">
                <a:schemeClr val="tx2"/>
              </a:gs>
              <a:gs pos="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3875E4F-3818-A540-AB42-4BE244E003AC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18633E-F7EB-5542-818F-D77C9806BBA9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FF8916F3-4265-4546-9E9A-A97962815CA5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NOAA Fisheries logo">
            <a:extLst>
              <a:ext uri="{FF2B5EF4-FFF2-40B4-BE49-F238E27FC236}">
                <a16:creationId xmlns:a16="http://schemas.microsoft.com/office/drawing/2014/main" id="{D3E3EDC6-407C-0E4F-96D7-DE134E67A0D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0719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avy foo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>
            <a:extLst>
              <a:ext uri="{FF2B5EF4-FFF2-40B4-BE49-F238E27FC236}">
                <a16:creationId xmlns:a16="http://schemas.microsoft.com/office/drawing/2014/main" id="{7F73F8E5-8E34-424B-9469-B2E86C5C5041}"/>
              </a:ext>
            </a:extLst>
          </p:cNvPr>
          <p:cNvSpPr/>
          <p:nvPr userDrawn="1"/>
        </p:nvSpPr>
        <p:spPr>
          <a:xfrm rot="10800000" flipH="1" flipV="1">
            <a:off x="9707592" y="-11455"/>
            <a:ext cx="2484408" cy="6857415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709112 w 1709112"/>
              <a:gd name="connsiteY0" fmla="*/ 5436187 h 5454085"/>
              <a:gd name="connsiteX1" fmla="*/ 0 w 1709112"/>
              <a:gd name="connsiteY1" fmla="*/ 5454085 h 5454085"/>
              <a:gd name="connsiteX2" fmla="*/ 980930 w 1709112"/>
              <a:gd name="connsiteY2" fmla="*/ 0 h 5454085"/>
              <a:gd name="connsiteX3" fmla="*/ 1696743 w 1709112"/>
              <a:gd name="connsiteY3" fmla="*/ 4620 h 5454085"/>
              <a:gd name="connsiteX4" fmla="*/ 1709112 w 1709112"/>
              <a:gd name="connsiteY4" fmla="*/ 5436187 h 5454085"/>
              <a:gd name="connsiteX0" fmla="*/ 1722796 w 1722796"/>
              <a:gd name="connsiteY0" fmla="*/ 5449933 h 5454085"/>
              <a:gd name="connsiteX1" fmla="*/ 0 w 1722796"/>
              <a:gd name="connsiteY1" fmla="*/ 5454085 h 5454085"/>
              <a:gd name="connsiteX2" fmla="*/ 980930 w 1722796"/>
              <a:gd name="connsiteY2" fmla="*/ 0 h 5454085"/>
              <a:gd name="connsiteX3" fmla="*/ 1696743 w 1722796"/>
              <a:gd name="connsiteY3" fmla="*/ 4620 h 5454085"/>
              <a:gd name="connsiteX4" fmla="*/ 1722796 w 1722796"/>
              <a:gd name="connsiteY4" fmla="*/ 5449933 h 5454085"/>
              <a:gd name="connsiteX0" fmla="*/ 1722796 w 1722796"/>
              <a:gd name="connsiteY0" fmla="*/ 5449933 h 5454085"/>
              <a:gd name="connsiteX1" fmla="*/ 0 w 1722796"/>
              <a:gd name="connsiteY1" fmla="*/ 5454085 h 5454085"/>
              <a:gd name="connsiteX2" fmla="*/ 980930 w 1722796"/>
              <a:gd name="connsiteY2" fmla="*/ 0 h 5454085"/>
              <a:gd name="connsiteX3" fmla="*/ 1712358 w 1722796"/>
              <a:gd name="connsiteY3" fmla="*/ 18365 h 5454085"/>
              <a:gd name="connsiteX4" fmla="*/ 1722796 w 1722796"/>
              <a:gd name="connsiteY4" fmla="*/ 5449933 h 5454085"/>
              <a:gd name="connsiteX0" fmla="*/ 1722796 w 1728606"/>
              <a:gd name="connsiteY0" fmla="*/ 5459058 h 5463210"/>
              <a:gd name="connsiteX1" fmla="*/ 0 w 1728606"/>
              <a:gd name="connsiteY1" fmla="*/ 5463210 h 5463210"/>
              <a:gd name="connsiteX2" fmla="*/ 980930 w 1728606"/>
              <a:gd name="connsiteY2" fmla="*/ 9125 h 5463210"/>
              <a:gd name="connsiteX3" fmla="*/ 1727973 w 1728606"/>
              <a:gd name="connsiteY3" fmla="*/ 0 h 5463210"/>
              <a:gd name="connsiteX4" fmla="*/ 1722796 w 1728606"/>
              <a:gd name="connsiteY4" fmla="*/ 5459058 h 546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606" h="5463210">
                <a:moveTo>
                  <a:pt x="1722796" y="5459058"/>
                </a:moveTo>
                <a:lnTo>
                  <a:pt x="0" y="5463210"/>
                </a:lnTo>
                <a:lnTo>
                  <a:pt x="980930" y="9125"/>
                </a:lnTo>
                <a:lnTo>
                  <a:pt x="1727973" y="0"/>
                </a:lnTo>
                <a:cubicBezTo>
                  <a:pt x="1731452" y="1810523"/>
                  <a:pt x="1719317" y="3648535"/>
                  <a:pt x="1722796" y="5459058"/>
                </a:cubicBezTo>
                <a:close/>
              </a:path>
            </a:pathLst>
          </a:custGeom>
          <a:gradFill flip="none" rotWithShape="1">
            <a:gsLst>
              <a:gs pos="100000">
                <a:srgbClr val="07477D">
                  <a:alpha val="34000"/>
                </a:srgbClr>
              </a:gs>
              <a:gs pos="42000">
                <a:srgbClr val="07477D">
                  <a:alpha val="0"/>
                </a:srgb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A06F2B-8E81-7F4F-B30B-DAB9DFCC7AA1}"/>
              </a:ext>
            </a:extLst>
          </p:cNvPr>
          <p:cNvSpPr/>
          <p:nvPr userDrawn="1"/>
        </p:nvSpPr>
        <p:spPr>
          <a:xfrm>
            <a:off x="0" y="6391374"/>
            <a:ext cx="12192000" cy="46662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0664F76-C42F-AF43-8503-B59506A3F33F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50C3681-2CFF-5947-BAE0-FF53BCA5DD6D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ABBB4C42-3950-3B49-A3AD-4999C06DAC6E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NOAA Fisheries logo">
            <a:extLst>
              <a:ext uri="{FF2B5EF4-FFF2-40B4-BE49-F238E27FC236}">
                <a16:creationId xmlns:a16="http://schemas.microsoft.com/office/drawing/2014/main" id="{29BE4E0F-24BD-A44C-969B-036BB24272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71681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Image Divider"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57269" y="1796484"/>
            <a:ext cx="9610731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 dirty="0"/>
              <a:t>Click to edit Divider Page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6107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99C69EE-A4BD-6942-8D0F-E37726BE1E01}"/>
              </a:ext>
            </a:extLst>
          </p:cNvPr>
          <p:cNvSpPr/>
          <p:nvPr userDrawn="1"/>
        </p:nvSpPr>
        <p:spPr>
          <a:xfrm rot="10800000">
            <a:off x="-8" y="-3"/>
            <a:ext cx="2515205" cy="6758074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A0FABCB-994C-B944-961D-2AA8FB46A111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NOAA Fisheries logo">
            <a:extLst>
              <a:ext uri="{FF2B5EF4-FFF2-40B4-BE49-F238E27FC236}">
                <a16:creationId xmlns:a16="http://schemas.microsoft.com/office/drawing/2014/main" id="{9D4331ED-C2B4-B94B-8F8B-227627C9A90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426939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eal Divider">
    <p:bg>
      <p:bgPr>
        <a:solidFill>
          <a:srgbClr val="14B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57269" y="1796484"/>
            <a:ext cx="9610731" cy="1772793"/>
          </a:xfrm>
        </p:spPr>
        <p:txBody>
          <a:bodyPr lIns="0" tIns="0" rIns="0" bIns="0" anchor="b"/>
          <a:lstStyle>
            <a:lvl1pPr algn="l">
              <a:defRPr sz="7200"/>
            </a:lvl1pPr>
          </a:lstStyle>
          <a:p>
            <a:r>
              <a:rPr lang="en-US" dirty="0"/>
              <a:t>Click to edit Divider Page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6107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99C69EE-A4BD-6942-8D0F-E37726BE1E01}"/>
              </a:ext>
            </a:extLst>
          </p:cNvPr>
          <p:cNvSpPr/>
          <p:nvPr userDrawn="1"/>
        </p:nvSpPr>
        <p:spPr>
          <a:xfrm rot="10800000">
            <a:off x="-8" y="-3"/>
            <a:ext cx="2515205" cy="6758074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A0FABCB-994C-B944-961D-2AA8FB46A111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NOAA Fisheries logo">
            <a:extLst>
              <a:ext uri="{FF2B5EF4-FFF2-40B4-BE49-F238E27FC236}">
                <a16:creationId xmlns:a16="http://schemas.microsoft.com/office/drawing/2014/main" id="{9D4331ED-C2B4-B94B-8F8B-227627C9A9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628375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ue1 Divider">
    <p:bg>
      <p:bgPr>
        <a:solidFill>
          <a:srgbClr val="0055A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57269" y="1796484"/>
            <a:ext cx="9572331" cy="1772793"/>
          </a:xfrm>
        </p:spPr>
        <p:txBody>
          <a:bodyPr lIns="0" tIns="0" rIns="0" bIns="0" anchor="b"/>
          <a:lstStyle>
            <a:lvl1pPr algn="l">
              <a:defRPr sz="7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Divider Page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5723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3162FB5A-ADBD-B14D-AF64-EB75451A148D}"/>
              </a:ext>
            </a:extLst>
          </p:cNvPr>
          <p:cNvSpPr/>
          <p:nvPr userDrawn="1"/>
        </p:nvSpPr>
        <p:spPr>
          <a:xfrm rot="10800000">
            <a:off x="-8" y="-3"/>
            <a:ext cx="2515205" cy="6758074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E85F2145-4063-AD49-9531-AF81FD280D48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NOAA Fisheries logo">
            <a:extLst>
              <a:ext uri="{FF2B5EF4-FFF2-40B4-BE49-F238E27FC236}">
                <a16:creationId xmlns:a16="http://schemas.microsoft.com/office/drawing/2014/main" id="{54FE8443-2032-754E-913B-6856C50805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4061970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ue2 Divi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57269" y="1796484"/>
            <a:ext cx="9610731" cy="1772793"/>
          </a:xfrm>
        </p:spPr>
        <p:txBody>
          <a:bodyPr lIns="0" tIns="0" rIns="0" bIns="0" anchor="b"/>
          <a:lstStyle>
            <a:lvl1pPr algn="l">
              <a:defRPr sz="72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Click to edit Divider Page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7269" y="3569273"/>
            <a:ext cx="9610731" cy="1655763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77BB6727-CC3F-B844-9A16-D108E92D025C}"/>
              </a:ext>
            </a:extLst>
          </p:cNvPr>
          <p:cNvSpPr/>
          <p:nvPr userDrawn="1"/>
        </p:nvSpPr>
        <p:spPr>
          <a:xfrm rot="10800000">
            <a:off x="-9" y="-3"/>
            <a:ext cx="2515205" cy="6758075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rgbClr val="0046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9AC64324-5346-F24B-9A44-E82637EB58BB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NOAA Fisheries logo">
            <a:extLst>
              <a:ext uri="{FF2B5EF4-FFF2-40B4-BE49-F238E27FC236}">
                <a16:creationId xmlns:a16="http://schemas.microsoft.com/office/drawing/2014/main" id="{8AA09001-D767-5B40-950E-0181716110E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513764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Boats">
  <p:cSld name="Title - Boa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0"/>
          <p:cNvSpPr txBox="1">
            <a:spLocks noGrp="1"/>
          </p:cNvSpPr>
          <p:nvPr>
            <p:ph type="title"/>
          </p:nvPr>
        </p:nvSpPr>
        <p:spPr>
          <a:xfrm>
            <a:off x="4268909" y="1141667"/>
            <a:ext cx="7313491" cy="139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30"/>
          <p:cNvSpPr txBox="1">
            <a:spLocks noGrp="1"/>
          </p:cNvSpPr>
          <p:nvPr>
            <p:ph type="body" idx="1"/>
          </p:nvPr>
        </p:nvSpPr>
        <p:spPr>
          <a:xfrm>
            <a:off x="4269317" y="2707459"/>
            <a:ext cx="7313083" cy="1224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Google Shape;16;p30"/>
          <p:cNvSpPr txBox="1">
            <a:spLocks noGrp="1"/>
          </p:cNvSpPr>
          <p:nvPr>
            <p:ph type="body" idx="2"/>
          </p:nvPr>
        </p:nvSpPr>
        <p:spPr>
          <a:xfrm>
            <a:off x="584205" y="3881097"/>
            <a:ext cx="1725084" cy="75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30479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 b="1">
                <a:solidFill>
                  <a:schemeClr val="accent1"/>
                </a:solidFill>
              </a:defRPr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Google Shape;17;p30"/>
          <p:cNvSpPr txBox="1">
            <a:spLocks noGrp="1"/>
          </p:cNvSpPr>
          <p:nvPr>
            <p:ph type="body" idx="3"/>
          </p:nvPr>
        </p:nvSpPr>
        <p:spPr>
          <a:xfrm>
            <a:off x="4269317" y="4282304"/>
            <a:ext cx="7313083" cy="577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/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776769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No photo">
  <p:cSld name="Title - No photo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3"/>
          <p:cNvSpPr txBox="1">
            <a:spLocks noGrp="1"/>
          </p:cNvSpPr>
          <p:nvPr>
            <p:ph type="title"/>
          </p:nvPr>
        </p:nvSpPr>
        <p:spPr>
          <a:xfrm>
            <a:off x="4268909" y="1141667"/>
            <a:ext cx="7313491" cy="139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0" name="Google Shape;20;p33"/>
          <p:cNvSpPr txBox="1">
            <a:spLocks noGrp="1"/>
          </p:cNvSpPr>
          <p:nvPr>
            <p:ph type="body" idx="1"/>
          </p:nvPr>
        </p:nvSpPr>
        <p:spPr>
          <a:xfrm>
            <a:off x="4269317" y="2707459"/>
            <a:ext cx="7313083" cy="1224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Google Shape;21;p33"/>
          <p:cNvSpPr txBox="1">
            <a:spLocks noGrp="1"/>
          </p:cNvSpPr>
          <p:nvPr>
            <p:ph type="body" idx="2"/>
          </p:nvPr>
        </p:nvSpPr>
        <p:spPr>
          <a:xfrm>
            <a:off x="584205" y="3884296"/>
            <a:ext cx="1725084" cy="75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30479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 b="1">
                <a:solidFill>
                  <a:schemeClr val="accent1"/>
                </a:solidFill>
              </a:defRPr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Google Shape;22;p33"/>
          <p:cNvSpPr txBox="1">
            <a:spLocks noGrp="1"/>
          </p:cNvSpPr>
          <p:nvPr>
            <p:ph type="body" idx="3"/>
          </p:nvPr>
        </p:nvSpPr>
        <p:spPr>
          <a:xfrm>
            <a:off x="4269317" y="4282304"/>
            <a:ext cx="7313083" cy="577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/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554249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urtle">
  <p:cSld name="Title - Tur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4"/>
          <p:cNvSpPr txBox="1">
            <a:spLocks noGrp="1"/>
          </p:cNvSpPr>
          <p:nvPr>
            <p:ph type="title"/>
          </p:nvPr>
        </p:nvSpPr>
        <p:spPr>
          <a:xfrm>
            <a:off x="4268909" y="1141667"/>
            <a:ext cx="7313491" cy="139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5" name="Google Shape;25;p34"/>
          <p:cNvSpPr txBox="1">
            <a:spLocks noGrp="1"/>
          </p:cNvSpPr>
          <p:nvPr>
            <p:ph type="body" idx="1"/>
          </p:nvPr>
        </p:nvSpPr>
        <p:spPr>
          <a:xfrm>
            <a:off x="4269317" y="2707459"/>
            <a:ext cx="7313083" cy="1224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Google Shape;26;p34"/>
          <p:cNvSpPr txBox="1">
            <a:spLocks noGrp="1"/>
          </p:cNvSpPr>
          <p:nvPr>
            <p:ph type="body" idx="2"/>
          </p:nvPr>
        </p:nvSpPr>
        <p:spPr>
          <a:xfrm>
            <a:off x="584205" y="3879533"/>
            <a:ext cx="1725084" cy="75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30479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 b="1">
                <a:solidFill>
                  <a:schemeClr val="accent1"/>
                </a:solidFill>
              </a:defRPr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Google Shape;27;p34"/>
          <p:cNvSpPr txBox="1">
            <a:spLocks noGrp="1"/>
          </p:cNvSpPr>
          <p:nvPr>
            <p:ph type="body" idx="3"/>
          </p:nvPr>
        </p:nvSpPr>
        <p:spPr>
          <a:xfrm>
            <a:off x="4269317" y="4282304"/>
            <a:ext cx="7313083" cy="577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/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452057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Seafood">
  <p:cSld name="Title - Seafood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5"/>
          <p:cNvSpPr txBox="1">
            <a:spLocks noGrp="1"/>
          </p:cNvSpPr>
          <p:nvPr>
            <p:ph type="title"/>
          </p:nvPr>
        </p:nvSpPr>
        <p:spPr>
          <a:xfrm>
            <a:off x="4268909" y="1141667"/>
            <a:ext cx="7313491" cy="139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0" name="Google Shape;30;p35"/>
          <p:cNvSpPr txBox="1">
            <a:spLocks noGrp="1"/>
          </p:cNvSpPr>
          <p:nvPr>
            <p:ph type="body" idx="1"/>
          </p:nvPr>
        </p:nvSpPr>
        <p:spPr>
          <a:xfrm>
            <a:off x="4269317" y="2707459"/>
            <a:ext cx="7313083" cy="1224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Google Shape;31;p35"/>
          <p:cNvSpPr txBox="1">
            <a:spLocks noGrp="1"/>
          </p:cNvSpPr>
          <p:nvPr>
            <p:ph type="body" idx="2"/>
          </p:nvPr>
        </p:nvSpPr>
        <p:spPr>
          <a:xfrm>
            <a:off x="584205" y="3880667"/>
            <a:ext cx="1725084" cy="75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30479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 b="1">
                <a:solidFill>
                  <a:schemeClr val="accent1"/>
                </a:solidFill>
              </a:defRPr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Google Shape;32;p35"/>
          <p:cNvSpPr txBox="1">
            <a:spLocks noGrp="1"/>
          </p:cNvSpPr>
          <p:nvPr>
            <p:ph type="body" idx="3"/>
          </p:nvPr>
        </p:nvSpPr>
        <p:spPr>
          <a:xfrm>
            <a:off x="4269317" y="4282304"/>
            <a:ext cx="7313083" cy="577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/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7537646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Fish">
  <p:cSld name="Title - Fish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6"/>
          <p:cNvSpPr txBox="1">
            <a:spLocks noGrp="1"/>
          </p:cNvSpPr>
          <p:nvPr>
            <p:ph type="title"/>
          </p:nvPr>
        </p:nvSpPr>
        <p:spPr>
          <a:xfrm>
            <a:off x="4268909" y="1141667"/>
            <a:ext cx="7313491" cy="139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5" name="Google Shape;35;p36"/>
          <p:cNvSpPr txBox="1">
            <a:spLocks noGrp="1"/>
          </p:cNvSpPr>
          <p:nvPr>
            <p:ph type="body" idx="1"/>
          </p:nvPr>
        </p:nvSpPr>
        <p:spPr>
          <a:xfrm>
            <a:off x="4269317" y="2707459"/>
            <a:ext cx="7313083" cy="1224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6" name="Google Shape;36;p36"/>
          <p:cNvSpPr txBox="1">
            <a:spLocks noGrp="1"/>
          </p:cNvSpPr>
          <p:nvPr>
            <p:ph type="body" idx="2"/>
          </p:nvPr>
        </p:nvSpPr>
        <p:spPr>
          <a:xfrm>
            <a:off x="584205" y="3881097"/>
            <a:ext cx="1725084" cy="75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30479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 b="1">
                <a:solidFill>
                  <a:schemeClr val="accent1"/>
                </a:solidFill>
              </a:defRPr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" name="Google Shape;37;p36"/>
          <p:cNvSpPr txBox="1">
            <a:spLocks noGrp="1"/>
          </p:cNvSpPr>
          <p:nvPr>
            <p:ph type="body" idx="3"/>
          </p:nvPr>
        </p:nvSpPr>
        <p:spPr>
          <a:xfrm>
            <a:off x="4269317" y="4282304"/>
            <a:ext cx="7313083" cy="577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2400"/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78182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qua foot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F89FDCE-4A12-854A-8643-B00BEEE4D471}"/>
              </a:ext>
            </a:extLst>
          </p:cNvPr>
          <p:cNvSpPr/>
          <p:nvPr userDrawn="1"/>
        </p:nvSpPr>
        <p:spPr>
          <a:xfrm>
            <a:off x="0" y="6391374"/>
            <a:ext cx="12192000" cy="466627"/>
          </a:xfrm>
          <a:prstGeom prst="rect">
            <a:avLst/>
          </a:prstGeom>
          <a:gradFill flip="none" rotWithShape="1">
            <a:gsLst>
              <a:gs pos="100000">
                <a:schemeClr val="bg2">
                  <a:lumMod val="90000"/>
                </a:schemeClr>
              </a:gs>
              <a:gs pos="8000">
                <a:schemeClr val="bg2">
                  <a:lumMod val="75000"/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91AA944-878A-9A48-8554-84EFA0C90489}"/>
              </a:ext>
            </a:extLst>
          </p:cNvPr>
          <p:cNvSpPr/>
          <p:nvPr userDrawn="1"/>
        </p:nvSpPr>
        <p:spPr>
          <a:xfrm>
            <a:off x="9230627" y="1116530"/>
            <a:ext cx="2964432" cy="5741469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>
            <a:gsLst>
              <a:gs pos="99000">
                <a:schemeClr val="tx2"/>
              </a:gs>
              <a:gs pos="0">
                <a:schemeClr val="tx2">
                  <a:alpha val="0"/>
                </a:schemeClr>
              </a:gs>
            </a:gsLst>
            <a:lin ang="189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2719834A-6841-384B-AE22-4DDBF00C023A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E67B4F-7490-8F42-BA4D-C7C60C716D45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7BEB0FDE-1CCC-354B-AB98-8BE3477EEF1C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NOAA Fisheries logo">
            <a:extLst>
              <a:ext uri="{FF2B5EF4-FFF2-40B4-BE49-F238E27FC236}">
                <a16:creationId xmlns:a16="http://schemas.microsoft.com/office/drawing/2014/main" id="{4A46996E-75AA-CD40-BEAE-E4AD38F2988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0940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Dark">
  <p:cSld name="Title - Dar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7"/>
          <p:cNvSpPr txBox="1">
            <a:spLocks noGrp="1"/>
          </p:cNvSpPr>
          <p:nvPr>
            <p:ph type="title"/>
          </p:nvPr>
        </p:nvSpPr>
        <p:spPr>
          <a:xfrm>
            <a:off x="4268909" y="1141667"/>
            <a:ext cx="7313491" cy="139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Arial Narrow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0" name="Google Shape;40;p37"/>
          <p:cNvSpPr txBox="1">
            <a:spLocks noGrp="1"/>
          </p:cNvSpPr>
          <p:nvPr>
            <p:ph type="body" idx="1"/>
          </p:nvPr>
        </p:nvSpPr>
        <p:spPr>
          <a:xfrm>
            <a:off x="4269317" y="2707459"/>
            <a:ext cx="7313083" cy="1224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Google Shape;41;p37"/>
          <p:cNvSpPr txBox="1">
            <a:spLocks noGrp="1"/>
          </p:cNvSpPr>
          <p:nvPr>
            <p:ph type="body" idx="2"/>
          </p:nvPr>
        </p:nvSpPr>
        <p:spPr>
          <a:xfrm>
            <a:off x="575738" y="3889133"/>
            <a:ext cx="1725084" cy="75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609585" lvl="0" indent="-30479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 b="1">
                <a:solidFill>
                  <a:schemeClr val="lt1"/>
                </a:solidFill>
              </a:defRPr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Google Shape;42;p37"/>
          <p:cNvSpPr/>
          <p:nvPr/>
        </p:nvSpPr>
        <p:spPr>
          <a:xfrm>
            <a:off x="995510" y="4242243"/>
            <a:ext cx="11216245" cy="2680563"/>
          </a:xfrm>
          <a:custGeom>
            <a:avLst/>
            <a:gdLst/>
            <a:ahLst/>
            <a:cxnLst/>
            <a:rect l="l" t="t" r="r" b="b"/>
            <a:pathLst>
              <a:path w="9170674" h="2502055" extrusionOk="0">
                <a:moveTo>
                  <a:pt x="2888" y="2436286"/>
                </a:moveTo>
                <a:cubicBezTo>
                  <a:pt x="23549" y="2432957"/>
                  <a:pt x="7344316" y="2502055"/>
                  <a:pt x="9170674" y="0"/>
                </a:cubicBezTo>
                <a:cubicBezTo>
                  <a:pt x="9168092" y="819774"/>
                  <a:pt x="9157767" y="1631807"/>
                  <a:pt x="9155185" y="2451581"/>
                </a:cubicBezTo>
                <a:lnTo>
                  <a:pt x="9154521" y="2452105"/>
                </a:lnTo>
                <a:lnTo>
                  <a:pt x="1" y="2457785"/>
                </a:lnTo>
                <a:cubicBezTo>
                  <a:pt x="0" y="2415623"/>
                  <a:pt x="2889" y="2478448"/>
                  <a:pt x="2888" y="24362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43" name="Google Shape;43;p37"/>
          <p:cNvSpPr txBox="1">
            <a:spLocks noGrp="1"/>
          </p:cNvSpPr>
          <p:nvPr>
            <p:ph type="body" idx="3"/>
          </p:nvPr>
        </p:nvSpPr>
        <p:spPr>
          <a:xfrm>
            <a:off x="4269317" y="4282304"/>
            <a:ext cx="7313083" cy="577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304792" algn="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2400">
                <a:solidFill>
                  <a:srgbClr val="FFFFFF"/>
                </a:solidFill>
              </a:defRPr>
            </a:lvl1pPr>
            <a:lvl2pPr marL="1219170" lvl="1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2pPr>
            <a:lvl3pPr marL="1828754" lvl="2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3pPr>
            <a:lvl4pPr marL="2438339" lvl="3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/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291229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9EDC-C638-4850-B80C-68CEA7B7052C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95641-2FFC-4B6E-A7C9-30D42B85B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46208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F9EDC-C638-4850-B80C-68CEA7B7052C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95641-2FFC-4B6E-A7C9-30D42B85B7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11279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 type="obj" preserve="1">
  <p:cSld name="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2"/>
          <p:cNvSpPr txBox="1">
            <a:spLocks noGrp="1"/>
          </p:cNvSpPr>
          <p:nvPr>
            <p:ph type="title"/>
          </p:nvPr>
        </p:nvSpPr>
        <p:spPr>
          <a:xfrm>
            <a:off x="609600" y="457202"/>
            <a:ext cx="10972800" cy="67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3" name="Google Shape;53;p32"/>
          <p:cNvSpPr txBox="1">
            <a:spLocks noGrp="1"/>
          </p:cNvSpPr>
          <p:nvPr>
            <p:ph type="body" idx="1"/>
          </p:nvPr>
        </p:nvSpPr>
        <p:spPr>
          <a:xfrm>
            <a:off x="609600" y="1207293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609585" lvl="0" indent="-55878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3000"/>
              <a:buChar char="•"/>
              <a:defRPr sz="4000">
                <a:solidFill>
                  <a:schemeClr val="dk2"/>
                </a:solidFill>
              </a:defRPr>
            </a:lvl1pPr>
            <a:lvl2pPr marL="1219170" lvl="1" indent="-524920" algn="l">
              <a:lnSpc>
                <a:spcPct val="100000"/>
              </a:lnSpc>
              <a:spcBef>
                <a:spcPts val="693"/>
              </a:spcBef>
              <a:spcAft>
                <a:spcPts val="0"/>
              </a:spcAft>
              <a:buClr>
                <a:schemeClr val="dk2"/>
              </a:buClr>
              <a:buSzPts val="2600"/>
              <a:buFont typeface="Noto Sans Symbols"/>
              <a:buChar char="▪"/>
              <a:defRPr sz="3467">
                <a:solidFill>
                  <a:schemeClr val="dk2"/>
                </a:solidFill>
              </a:defRPr>
            </a:lvl2pPr>
            <a:lvl3pPr marL="1828754" lvl="2" indent="-507987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2400"/>
              <a:buChar char="•"/>
              <a:defRPr sz="3200">
                <a:solidFill>
                  <a:schemeClr val="dk2"/>
                </a:solidFill>
              </a:defRPr>
            </a:lvl3pPr>
            <a:lvl4pPr marL="2438339" lvl="3" indent="-474121" algn="l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chemeClr val="dk2"/>
              </a:buClr>
              <a:buSzPts val="2000"/>
              <a:buChar char="•"/>
              <a:defRPr sz="2667">
                <a:solidFill>
                  <a:schemeClr val="dk2"/>
                </a:solidFill>
              </a:defRPr>
            </a:lvl4pPr>
            <a:lvl5pPr marL="3047924" lvl="4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•"/>
              <a:defRPr sz="2400">
                <a:solidFill>
                  <a:schemeClr val="dk2"/>
                </a:solidFill>
              </a:defRPr>
            </a:lvl5pPr>
            <a:lvl6pPr marL="3657509" lvl="5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4267093" lvl="6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4876678" lvl="7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5486263" lvl="8" indent="-457189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4" name="Google Shape;54;p32"/>
          <p:cNvSpPr txBox="1">
            <a:spLocks noGrp="1"/>
          </p:cNvSpPr>
          <p:nvPr>
            <p:ph type="sldNum" idx="12"/>
          </p:nvPr>
        </p:nvSpPr>
        <p:spPr>
          <a:xfrm>
            <a:off x="3048004" y="6355083"/>
            <a:ext cx="8534401" cy="502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r>
              <a:rPr lang="en-US"/>
              <a:t>U.S. Department of Commerce | National Oceanic and Atmospheric Administration | National Marine Fisheries Service | Page </a:t>
            </a:r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72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vy foo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>
            <a:extLst>
              <a:ext uri="{FF2B5EF4-FFF2-40B4-BE49-F238E27FC236}">
                <a16:creationId xmlns:a16="http://schemas.microsoft.com/office/drawing/2014/main" id="{7F73F8E5-8E34-424B-9469-B2E86C5C5041}"/>
              </a:ext>
            </a:extLst>
          </p:cNvPr>
          <p:cNvSpPr/>
          <p:nvPr userDrawn="1"/>
        </p:nvSpPr>
        <p:spPr>
          <a:xfrm rot="10800000" flipH="1" flipV="1">
            <a:off x="9707592" y="-11455"/>
            <a:ext cx="2484408" cy="6857415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709112 w 1709112"/>
              <a:gd name="connsiteY0" fmla="*/ 5436187 h 5454085"/>
              <a:gd name="connsiteX1" fmla="*/ 0 w 1709112"/>
              <a:gd name="connsiteY1" fmla="*/ 5454085 h 5454085"/>
              <a:gd name="connsiteX2" fmla="*/ 980930 w 1709112"/>
              <a:gd name="connsiteY2" fmla="*/ 0 h 5454085"/>
              <a:gd name="connsiteX3" fmla="*/ 1696743 w 1709112"/>
              <a:gd name="connsiteY3" fmla="*/ 4620 h 5454085"/>
              <a:gd name="connsiteX4" fmla="*/ 1709112 w 1709112"/>
              <a:gd name="connsiteY4" fmla="*/ 5436187 h 5454085"/>
              <a:gd name="connsiteX0" fmla="*/ 1722796 w 1722796"/>
              <a:gd name="connsiteY0" fmla="*/ 5449933 h 5454085"/>
              <a:gd name="connsiteX1" fmla="*/ 0 w 1722796"/>
              <a:gd name="connsiteY1" fmla="*/ 5454085 h 5454085"/>
              <a:gd name="connsiteX2" fmla="*/ 980930 w 1722796"/>
              <a:gd name="connsiteY2" fmla="*/ 0 h 5454085"/>
              <a:gd name="connsiteX3" fmla="*/ 1696743 w 1722796"/>
              <a:gd name="connsiteY3" fmla="*/ 4620 h 5454085"/>
              <a:gd name="connsiteX4" fmla="*/ 1722796 w 1722796"/>
              <a:gd name="connsiteY4" fmla="*/ 5449933 h 5454085"/>
              <a:gd name="connsiteX0" fmla="*/ 1722796 w 1722796"/>
              <a:gd name="connsiteY0" fmla="*/ 5449933 h 5454085"/>
              <a:gd name="connsiteX1" fmla="*/ 0 w 1722796"/>
              <a:gd name="connsiteY1" fmla="*/ 5454085 h 5454085"/>
              <a:gd name="connsiteX2" fmla="*/ 980930 w 1722796"/>
              <a:gd name="connsiteY2" fmla="*/ 0 h 5454085"/>
              <a:gd name="connsiteX3" fmla="*/ 1712358 w 1722796"/>
              <a:gd name="connsiteY3" fmla="*/ 18365 h 5454085"/>
              <a:gd name="connsiteX4" fmla="*/ 1722796 w 1722796"/>
              <a:gd name="connsiteY4" fmla="*/ 5449933 h 5454085"/>
              <a:gd name="connsiteX0" fmla="*/ 1722796 w 1728606"/>
              <a:gd name="connsiteY0" fmla="*/ 5459058 h 5463210"/>
              <a:gd name="connsiteX1" fmla="*/ 0 w 1728606"/>
              <a:gd name="connsiteY1" fmla="*/ 5463210 h 5463210"/>
              <a:gd name="connsiteX2" fmla="*/ 980930 w 1728606"/>
              <a:gd name="connsiteY2" fmla="*/ 9125 h 5463210"/>
              <a:gd name="connsiteX3" fmla="*/ 1727973 w 1728606"/>
              <a:gd name="connsiteY3" fmla="*/ 0 h 5463210"/>
              <a:gd name="connsiteX4" fmla="*/ 1722796 w 1728606"/>
              <a:gd name="connsiteY4" fmla="*/ 5459058 h 546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606" h="5463210">
                <a:moveTo>
                  <a:pt x="1722796" y="5459058"/>
                </a:moveTo>
                <a:lnTo>
                  <a:pt x="0" y="5463210"/>
                </a:lnTo>
                <a:lnTo>
                  <a:pt x="980930" y="9125"/>
                </a:lnTo>
                <a:lnTo>
                  <a:pt x="1727973" y="0"/>
                </a:lnTo>
                <a:cubicBezTo>
                  <a:pt x="1731452" y="1810523"/>
                  <a:pt x="1719317" y="3648535"/>
                  <a:pt x="1722796" y="5459058"/>
                </a:cubicBezTo>
                <a:close/>
              </a:path>
            </a:pathLst>
          </a:custGeom>
          <a:gradFill flip="none" rotWithShape="1">
            <a:gsLst>
              <a:gs pos="100000">
                <a:srgbClr val="07477D">
                  <a:alpha val="34000"/>
                </a:srgbClr>
              </a:gs>
              <a:gs pos="42000">
                <a:srgbClr val="07477D">
                  <a:alpha val="0"/>
                </a:srgb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A06F2B-8E81-7F4F-B30B-DAB9DFCC7AA1}"/>
              </a:ext>
            </a:extLst>
          </p:cNvPr>
          <p:cNvSpPr/>
          <p:nvPr userDrawn="1"/>
        </p:nvSpPr>
        <p:spPr>
          <a:xfrm>
            <a:off x="0" y="6391374"/>
            <a:ext cx="12192000" cy="46662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60664F76-C42F-AF43-8503-B59506A3F33F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50C3681-2CFF-5947-BAE0-FF53BCA5DD6D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bg1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ABBB4C42-3950-3B49-A3AD-4999C06DAC6E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NOAA Fisheries logo">
            <a:extLst>
              <a:ext uri="{FF2B5EF4-FFF2-40B4-BE49-F238E27FC236}">
                <a16:creationId xmlns:a16="http://schemas.microsoft.com/office/drawing/2014/main" id="{29BE4E0F-24BD-A44C-969B-036BB242726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35861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qua foot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844970-7F4A-D541-BB16-02D9FE93EFBA}"/>
              </a:ext>
            </a:extLst>
          </p:cNvPr>
          <p:cNvSpPr/>
          <p:nvPr userDrawn="1"/>
        </p:nvSpPr>
        <p:spPr>
          <a:xfrm>
            <a:off x="0" y="6391374"/>
            <a:ext cx="12192000" cy="466627"/>
          </a:xfrm>
          <a:prstGeom prst="rect">
            <a:avLst/>
          </a:prstGeom>
          <a:solidFill>
            <a:schemeClr val="bg2">
              <a:lumMod val="90000"/>
              <a:alpha val="6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3" name="Slide Number Placeholder 5"/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7D6243E8-9C72-4344-94EF-F60AFF95A6A6}"/>
              </a:ext>
            </a:extLst>
          </p:cNvPr>
          <p:cNvSpPr/>
          <p:nvPr userDrawn="1"/>
        </p:nvSpPr>
        <p:spPr>
          <a:xfrm rot="10800000" flipH="1" flipV="1">
            <a:off x="9707592" y="-11455"/>
            <a:ext cx="2484408" cy="6857415"/>
          </a:xfrm>
          <a:custGeom>
            <a:avLst/>
            <a:gdLst>
              <a:gd name="connsiteX0" fmla="*/ 999997 w 1016530"/>
              <a:gd name="connsiteY0" fmla="*/ 5463677 h 5463677"/>
              <a:gd name="connsiteX1" fmla="*/ 0 w 1016530"/>
              <a:gd name="connsiteY1" fmla="*/ 5463677 h 5463677"/>
              <a:gd name="connsiteX2" fmla="*/ 16577 w 1016530"/>
              <a:gd name="connsiteY2" fmla="*/ 0 h 5463677"/>
              <a:gd name="connsiteX3" fmla="*/ 1016530 w 1016530"/>
              <a:gd name="connsiteY3" fmla="*/ 14211 h 5463677"/>
              <a:gd name="connsiteX4" fmla="*/ 999997 w 1016530"/>
              <a:gd name="connsiteY4" fmla="*/ 5463677 h 5463677"/>
              <a:gd name="connsiteX0" fmla="*/ 999997 w 1042361"/>
              <a:gd name="connsiteY0" fmla="*/ 5463677 h 5463677"/>
              <a:gd name="connsiteX1" fmla="*/ 0 w 1042361"/>
              <a:gd name="connsiteY1" fmla="*/ 5463677 h 5463677"/>
              <a:gd name="connsiteX2" fmla="*/ 16577 w 1042361"/>
              <a:gd name="connsiteY2" fmla="*/ 0 h 5463677"/>
              <a:gd name="connsiteX3" fmla="*/ 1042361 w 1042361"/>
              <a:gd name="connsiteY3" fmla="*/ 4620 h 5463677"/>
              <a:gd name="connsiteX4" fmla="*/ 999997 w 1042361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670959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34903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654379 w 1696743"/>
              <a:gd name="connsiteY0" fmla="*/ 5463677 h 5463677"/>
              <a:gd name="connsiteX1" fmla="*/ 0 w 1696743"/>
              <a:gd name="connsiteY1" fmla="*/ 5454085 h 5463677"/>
              <a:gd name="connsiteX2" fmla="*/ 980930 w 1696743"/>
              <a:gd name="connsiteY2" fmla="*/ 0 h 5463677"/>
              <a:gd name="connsiteX3" fmla="*/ 1696743 w 1696743"/>
              <a:gd name="connsiteY3" fmla="*/ 4620 h 5463677"/>
              <a:gd name="connsiteX4" fmla="*/ 1654379 w 1696743"/>
              <a:gd name="connsiteY4" fmla="*/ 5463677 h 5463677"/>
              <a:gd name="connsiteX0" fmla="*/ 1709112 w 1709112"/>
              <a:gd name="connsiteY0" fmla="*/ 5436187 h 5454085"/>
              <a:gd name="connsiteX1" fmla="*/ 0 w 1709112"/>
              <a:gd name="connsiteY1" fmla="*/ 5454085 h 5454085"/>
              <a:gd name="connsiteX2" fmla="*/ 980930 w 1709112"/>
              <a:gd name="connsiteY2" fmla="*/ 0 h 5454085"/>
              <a:gd name="connsiteX3" fmla="*/ 1696743 w 1709112"/>
              <a:gd name="connsiteY3" fmla="*/ 4620 h 5454085"/>
              <a:gd name="connsiteX4" fmla="*/ 1709112 w 1709112"/>
              <a:gd name="connsiteY4" fmla="*/ 5436187 h 5454085"/>
              <a:gd name="connsiteX0" fmla="*/ 1722796 w 1722796"/>
              <a:gd name="connsiteY0" fmla="*/ 5449933 h 5454085"/>
              <a:gd name="connsiteX1" fmla="*/ 0 w 1722796"/>
              <a:gd name="connsiteY1" fmla="*/ 5454085 h 5454085"/>
              <a:gd name="connsiteX2" fmla="*/ 980930 w 1722796"/>
              <a:gd name="connsiteY2" fmla="*/ 0 h 5454085"/>
              <a:gd name="connsiteX3" fmla="*/ 1696743 w 1722796"/>
              <a:gd name="connsiteY3" fmla="*/ 4620 h 5454085"/>
              <a:gd name="connsiteX4" fmla="*/ 1722796 w 1722796"/>
              <a:gd name="connsiteY4" fmla="*/ 5449933 h 5454085"/>
              <a:gd name="connsiteX0" fmla="*/ 1722796 w 1722796"/>
              <a:gd name="connsiteY0" fmla="*/ 5449933 h 5454085"/>
              <a:gd name="connsiteX1" fmla="*/ 0 w 1722796"/>
              <a:gd name="connsiteY1" fmla="*/ 5454085 h 5454085"/>
              <a:gd name="connsiteX2" fmla="*/ 980930 w 1722796"/>
              <a:gd name="connsiteY2" fmla="*/ 0 h 5454085"/>
              <a:gd name="connsiteX3" fmla="*/ 1712358 w 1722796"/>
              <a:gd name="connsiteY3" fmla="*/ 18365 h 5454085"/>
              <a:gd name="connsiteX4" fmla="*/ 1722796 w 1722796"/>
              <a:gd name="connsiteY4" fmla="*/ 5449933 h 5454085"/>
              <a:gd name="connsiteX0" fmla="*/ 1722796 w 1728606"/>
              <a:gd name="connsiteY0" fmla="*/ 5459058 h 5463210"/>
              <a:gd name="connsiteX1" fmla="*/ 0 w 1728606"/>
              <a:gd name="connsiteY1" fmla="*/ 5463210 h 5463210"/>
              <a:gd name="connsiteX2" fmla="*/ 980930 w 1728606"/>
              <a:gd name="connsiteY2" fmla="*/ 9125 h 5463210"/>
              <a:gd name="connsiteX3" fmla="*/ 1727973 w 1728606"/>
              <a:gd name="connsiteY3" fmla="*/ 0 h 5463210"/>
              <a:gd name="connsiteX4" fmla="*/ 1722796 w 1728606"/>
              <a:gd name="connsiteY4" fmla="*/ 5459058 h 5463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28606" h="5463210">
                <a:moveTo>
                  <a:pt x="1722796" y="5459058"/>
                </a:moveTo>
                <a:lnTo>
                  <a:pt x="0" y="5463210"/>
                </a:lnTo>
                <a:lnTo>
                  <a:pt x="980930" y="9125"/>
                </a:lnTo>
                <a:lnTo>
                  <a:pt x="1727973" y="0"/>
                </a:lnTo>
                <a:cubicBezTo>
                  <a:pt x="1731452" y="1810523"/>
                  <a:pt x="1719317" y="3648535"/>
                  <a:pt x="1722796" y="5459058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90000"/>
                </a:schemeClr>
              </a:gs>
              <a:gs pos="50000">
                <a:schemeClr val="bg2">
                  <a:alpha val="0"/>
                </a:schemeClr>
              </a:gs>
            </a:gsLst>
            <a:lin ang="720000" scaled="0"/>
            <a:tileRect/>
          </a:gradFill>
          <a:ln w="1397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1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51910D7-953F-564B-97DB-5473B1EB0B95}"/>
              </a:ext>
            </a:extLst>
          </p:cNvPr>
          <p:cNvSpPr/>
          <p:nvPr userDrawn="1"/>
        </p:nvSpPr>
        <p:spPr>
          <a:xfrm>
            <a:off x="10395285" y="996095"/>
            <a:ext cx="1796716" cy="5861906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NOAA Fisheries logo">
            <a:extLst>
              <a:ext uri="{FF2B5EF4-FFF2-40B4-BE49-F238E27FC236}">
                <a16:creationId xmlns:a16="http://schemas.microsoft.com/office/drawing/2014/main" id="{9381F619-72DF-984A-8E74-FE1830BBA6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12805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qua footer s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>
            <a:extLst>
              <a:ext uri="{FF2B5EF4-FFF2-40B4-BE49-F238E27FC236}">
                <a16:creationId xmlns:a16="http://schemas.microsoft.com/office/drawing/2014/main" id="{15E8329F-D41A-9149-BC0A-1D46AD80AAFD}"/>
              </a:ext>
            </a:extLst>
          </p:cNvPr>
          <p:cNvSpPr/>
          <p:nvPr userDrawn="1"/>
        </p:nvSpPr>
        <p:spPr>
          <a:xfrm rot="5400000" flipV="1">
            <a:off x="8567307" y="3252524"/>
            <a:ext cx="2026084" cy="5223308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 flip="none" rotWithShape="1">
            <a:gsLst>
              <a:gs pos="99000">
                <a:schemeClr val="bg2">
                  <a:lumMod val="75000"/>
                </a:schemeClr>
              </a:gs>
              <a:gs pos="0">
                <a:schemeClr val="bg2">
                  <a:lumMod val="75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D37BE76C-8200-0840-8FDE-341E7DC53ED4}"/>
              </a:ext>
            </a:extLst>
          </p:cNvPr>
          <p:cNvSpPr/>
          <p:nvPr userDrawn="1"/>
        </p:nvSpPr>
        <p:spPr>
          <a:xfrm rot="16200000" flipH="1">
            <a:off x="9813760" y="4479761"/>
            <a:ext cx="1833614" cy="2922873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3F7BF-CE1E-4443-9159-743E539A49FA}"/>
              </a:ext>
            </a:extLst>
          </p:cNvPr>
          <p:cNvSpPr txBox="1">
            <a:spLocks/>
          </p:cNvSpPr>
          <p:nvPr userDrawn="1"/>
        </p:nvSpPr>
        <p:spPr>
          <a:xfrm>
            <a:off x="914402" y="6370518"/>
            <a:ext cx="8930391" cy="540383"/>
          </a:xfrm>
          <a:prstGeom prst="rect">
            <a:avLst/>
          </a:prstGeom>
          <a:ln>
            <a:noFill/>
          </a:ln>
          <a:effectLst/>
        </p:spPr>
        <p:txBody>
          <a:bodyPr vert="horz" lIns="0" tIns="45720" rIns="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Arial Narrow" charset="0"/>
                <a:ea typeface="Arial Narrow" charset="0"/>
                <a:cs typeface="Arial Narrow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1"/>
                </a:solidFill>
              </a:rPr>
              <a:t>U.S. Department of Commerce | National Oceanic and Atmospheric Administration | National Marine Fisheries Service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2C621-20CB-994A-864D-5CA183C42E98}"/>
              </a:ext>
            </a:extLst>
          </p:cNvPr>
          <p:cNvSpPr txBox="1"/>
          <p:nvPr userDrawn="1"/>
        </p:nvSpPr>
        <p:spPr>
          <a:xfrm>
            <a:off x="168165" y="6357030"/>
            <a:ext cx="746235" cy="55387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50" b="1" i="0" dirty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t>Page </a:t>
            </a:r>
            <a:fld id="{632D3AEB-7CBE-3049-91AC-335C6B4F5BF6}" type="slidenum">
              <a:rPr lang="en-US" sz="1050" b="1" i="0" smtClean="0">
                <a:solidFill>
                  <a:schemeClr val="tx2"/>
                </a:solidFill>
                <a:latin typeface="Arial Narrow" charset="0"/>
                <a:ea typeface="Arial Narrow" charset="0"/>
                <a:cs typeface="Arial Narrow" charset="0"/>
              </a:rPr>
              <a:pPr marL="0" marR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50" b="1" i="0" dirty="0">
              <a:solidFill>
                <a:schemeClr val="tx2"/>
              </a:solidFill>
              <a:latin typeface="Arial Narrow" charset="0"/>
              <a:ea typeface="Arial Narrow" charset="0"/>
              <a:cs typeface="Arial Narrow" charset="0"/>
            </a:endParaRPr>
          </a:p>
        </p:txBody>
      </p:sp>
      <p:pic>
        <p:nvPicPr>
          <p:cNvPr id="9" name="Picture 8" descr="NOAA Fisheries logo">
            <a:extLst>
              <a:ext uri="{FF2B5EF4-FFF2-40B4-BE49-F238E27FC236}">
                <a16:creationId xmlns:a16="http://schemas.microsoft.com/office/drawing/2014/main" id="{A93BF77C-916C-304D-BF99-4C278AFE17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4812" y="6075805"/>
            <a:ext cx="1497659" cy="68226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07855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5" Type="http://schemas.openxmlformats.org/officeDocument/2006/relationships/theme" Target="../theme/theme10.xml"/><Relationship Id="rId4" Type="http://schemas.openxmlformats.org/officeDocument/2006/relationships/slideLayout" Target="../slideLayouts/slideLayout54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7.xml"/><Relationship Id="rId7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6.xml"/><Relationship Id="rId1" Type="http://schemas.openxmlformats.org/officeDocument/2006/relationships/slideLayout" Target="../slideLayouts/slideLayout55.xml"/><Relationship Id="rId6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9.xml"/><Relationship Id="rId10" Type="http://schemas.openxmlformats.org/officeDocument/2006/relationships/image" Target="../media/image12.png"/><Relationship Id="rId4" Type="http://schemas.openxmlformats.org/officeDocument/2006/relationships/slideLayout" Target="../slideLayouts/slideLayout58.xml"/><Relationship Id="rId9" Type="http://schemas.openxmlformats.org/officeDocument/2006/relationships/theme" Target="../theme/theme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6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26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theme" Target="../theme/theme6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10.png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11.png"/><Relationship Id="rId5" Type="http://schemas.openxmlformats.org/officeDocument/2006/relationships/theme" Target="../theme/theme7.xml"/><Relationship Id="rId4" Type="http://schemas.openxmlformats.org/officeDocument/2006/relationships/slideLayout" Target="../slideLayouts/slideLayout36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0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theme" Target="../theme/theme9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2437" y="1798797"/>
            <a:ext cx="10070512" cy="1772793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2438" y="3777557"/>
            <a:ext cx="10070513" cy="9428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Freeform 12"/>
          <p:cNvSpPr/>
          <p:nvPr/>
        </p:nvSpPr>
        <p:spPr>
          <a:xfrm rot="5400000" flipH="1">
            <a:off x="3089281" y="-2685623"/>
            <a:ext cx="3350194" cy="8700984"/>
          </a:xfrm>
          <a:custGeom>
            <a:avLst/>
            <a:gdLst>
              <a:gd name="connsiteX0" fmla="*/ 2196089 w 2196089"/>
              <a:gd name="connsiteY0" fmla="*/ 0 h 6849789"/>
              <a:gd name="connsiteX1" fmla="*/ 2196089 w 2196089"/>
              <a:gd name="connsiteY1" fmla="*/ 6849789 h 6849789"/>
              <a:gd name="connsiteX2" fmla="*/ 0 w 2196089"/>
              <a:gd name="connsiteY2" fmla="*/ 6849789 h 6849789"/>
              <a:gd name="connsiteX3" fmla="*/ 169765 w 2196089"/>
              <a:gd name="connsiteY3" fmla="*/ 6755526 h 6849789"/>
              <a:gd name="connsiteX4" fmla="*/ 2161421 w 2196089"/>
              <a:gd name="connsiteY4" fmla="*/ 408410 h 6849789"/>
              <a:gd name="connsiteX5" fmla="*/ 2196089 w 2196089"/>
              <a:gd name="connsiteY5" fmla="*/ 0 h 68497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96089" h="6849789">
                <a:moveTo>
                  <a:pt x="2196089" y="0"/>
                </a:moveTo>
                <a:lnTo>
                  <a:pt x="2196089" y="6849789"/>
                </a:lnTo>
                <a:lnTo>
                  <a:pt x="0" y="6849789"/>
                </a:lnTo>
                <a:lnTo>
                  <a:pt x="169765" y="6755526"/>
                </a:lnTo>
                <a:cubicBezTo>
                  <a:pt x="1099958" y="6063006"/>
                  <a:pt x="1854601" y="3617105"/>
                  <a:pt x="2161421" y="408410"/>
                </a:cubicBezTo>
                <a:lnTo>
                  <a:pt x="2196089" y="0"/>
                </a:lnTo>
                <a:close/>
              </a:path>
            </a:pathLst>
          </a:custGeom>
          <a:gradFill flip="none" rotWithShape="1">
            <a:gsLst>
              <a:gs pos="78000">
                <a:schemeClr val="bg1"/>
              </a:gs>
              <a:gs pos="0">
                <a:schemeClr val="accent1">
                  <a:lumMod val="78063"/>
                  <a:lumOff val="21938"/>
                  <a:alpha val="78555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29461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377" rtl="0" eaLnBrk="1" latinLnBrk="0" hangingPunct="1">
        <a:lnSpc>
          <a:spcPct val="80000"/>
        </a:lnSpc>
        <a:spcBef>
          <a:spcPct val="0"/>
        </a:spcBef>
        <a:buNone/>
        <a:defRPr sz="7200" kern="1200">
          <a:solidFill>
            <a:schemeClr val="tx2"/>
          </a:solidFill>
          <a:latin typeface="Cambria" charset="0"/>
          <a:ea typeface="Cambria" charset="0"/>
          <a:cs typeface="Cambria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Arial"/>
        <a:buNone/>
        <a:defRPr sz="3600" b="0" i="0" kern="1200">
          <a:solidFill>
            <a:schemeClr val="accent1">
              <a:lumMod val="20000"/>
              <a:lumOff val="80000"/>
            </a:schemeClr>
          </a:solidFill>
          <a:latin typeface="Cambria" charset="0"/>
          <a:ea typeface="Cambria" charset="0"/>
          <a:cs typeface="Cambria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2437" y="2685195"/>
            <a:ext cx="10070512" cy="88639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dirty="0"/>
              <a:t>Click to edit Divider Page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2438" y="3777557"/>
            <a:ext cx="10070513" cy="9428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344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</p:sldLayoutIdLst>
  <p:txStyles>
    <p:titleStyle>
      <a:lvl1pPr algn="l" defTabSz="914377" rtl="0" eaLnBrk="1" latinLnBrk="0" hangingPunct="1">
        <a:lnSpc>
          <a:spcPct val="80000"/>
        </a:lnSpc>
        <a:spcBef>
          <a:spcPct val="0"/>
        </a:spcBef>
        <a:buNone/>
        <a:defRPr sz="7200" kern="1200">
          <a:solidFill>
            <a:schemeClr val="tx2"/>
          </a:solidFill>
          <a:latin typeface="Cambria" charset="0"/>
          <a:ea typeface="Cambria" charset="0"/>
          <a:cs typeface="Cambria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Arial"/>
        <a:buNone/>
        <a:defRPr sz="3600" b="0" i="0" kern="1200">
          <a:solidFill>
            <a:schemeClr val="accent1">
              <a:lumMod val="20000"/>
              <a:lumOff val="80000"/>
            </a:schemeClr>
          </a:solidFill>
          <a:latin typeface="Cambria" charset="0"/>
          <a:ea typeface="Cambria" charset="0"/>
          <a:cs typeface="Cambria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>
            <a:spLocks noGrp="1"/>
          </p:cNvSpPr>
          <p:nvPr>
            <p:ph type="title"/>
          </p:nvPr>
        </p:nvSpPr>
        <p:spPr>
          <a:xfrm>
            <a:off x="4268909" y="1141667"/>
            <a:ext cx="7313491" cy="1398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Arial Narrow"/>
              <a:buNone/>
              <a:defRPr sz="4400" b="1" i="0" u="none" strike="noStrike" cap="none">
                <a:solidFill>
                  <a:schemeClr val="accen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9"/>
          <p:cNvSpPr txBox="1">
            <a:spLocks noGrp="1"/>
          </p:cNvSpPr>
          <p:nvPr>
            <p:ph type="body" idx="1"/>
          </p:nvPr>
        </p:nvSpPr>
        <p:spPr>
          <a:xfrm>
            <a:off x="4268914" y="2707605"/>
            <a:ext cx="7313489" cy="127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371600" marR="0" lvl="2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28800" marR="0" lvl="3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286000" marR="0" lvl="4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12" name="Google Shape;12;p29"/>
          <p:cNvSpPr/>
          <p:nvPr/>
        </p:nvSpPr>
        <p:spPr>
          <a:xfrm>
            <a:off x="995510" y="4242243"/>
            <a:ext cx="11216245" cy="2680563"/>
          </a:xfrm>
          <a:custGeom>
            <a:avLst/>
            <a:gdLst/>
            <a:ahLst/>
            <a:cxnLst/>
            <a:rect l="l" t="t" r="r" b="b"/>
            <a:pathLst>
              <a:path w="9170674" h="2502055" extrusionOk="0">
                <a:moveTo>
                  <a:pt x="2888" y="2436286"/>
                </a:moveTo>
                <a:cubicBezTo>
                  <a:pt x="23549" y="2432957"/>
                  <a:pt x="7344316" y="2502055"/>
                  <a:pt x="9170674" y="0"/>
                </a:cubicBezTo>
                <a:cubicBezTo>
                  <a:pt x="9168092" y="819774"/>
                  <a:pt x="9157767" y="1631807"/>
                  <a:pt x="9155185" y="2451581"/>
                </a:cubicBezTo>
                <a:lnTo>
                  <a:pt x="9154521" y="2452105"/>
                </a:lnTo>
                <a:lnTo>
                  <a:pt x="1" y="2457785"/>
                </a:lnTo>
                <a:cubicBezTo>
                  <a:pt x="0" y="2415623"/>
                  <a:pt x="2889" y="2478448"/>
                  <a:pt x="2888" y="243628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84785209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</p:sldLayoutIdLst>
  <mc:AlternateContent xmlns:mc="http://schemas.openxmlformats.org/markup-compatibility/2006" xmlns:p14="http://schemas.microsoft.com/office/powerpoint/2010/main">
    <mc:Choice Requires="p14">
      <p:transition spd="slow" p14:dur="1500">
        <p:push dir="u"/>
      </p:transition>
    </mc:Choice>
    <mc:Fallback xmlns="">
      <p:transition spd="slow" advClick="0" advTm="5000">
        <p:push dir="u"/>
      </p:transition>
    </mc:Fallback>
  </mc:AlternateConten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1"/>
          <p:cNvSpPr/>
          <p:nvPr/>
        </p:nvSpPr>
        <p:spPr>
          <a:xfrm>
            <a:off x="0" y="6355080"/>
            <a:ext cx="12192000" cy="50292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sp>
        <p:nvSpPr>
          <p:cNvPr id="46" name="Google Shape;46;p31"/>
          <p:cNvSpPr txBox="1">
            <a:spLocks noGrp="1"/>
          </p:cNvSpPr>
          <p:nvPr>
            <p:ph type="title"/>
          </p:nvPr>
        </p:nvSpPr>
        <p:spPr>
          <a:xfrm>
            <a:off x="609600" y="457202"/>
            <a:ext cx="10972800" cy="676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 Narrow"/>
              <a:buNone/>
              <a:defRPr sz="3600" b="1" i="0" u="none" strike="noStrike" cap="none">
                <a:solidFill>
                  <a:schemeClr val="accen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Google Shape;47;p31"/>
          <p:cNvSpPr txBox="1">
            <a:spLocks noGrp="1"/>
          </p:cNvSpPr>
          <p:nvPr>
            <p:ph type="body" idx="1"/>
          </p:nvPr>
        </p:nvSpPr>
        <p:spPr>
          <a:xfrm>
            <a:off x="609600" y="1207293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1371600" marR="0" lvl="2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1828800" marR="0" lvl="3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2286000" marR="0" lvl="4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2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endParaRPr/>
          </a:p>
        </p:txBody>
      </p:sp>
      <p:sp>
        <p:nvSpPr>
          <p:cNvPr id="48" name="Google Shape;48;p31"/>
          <p:cNvSpPr txBox="1">
            <a:spLocks noGrp="1"/>
          </p:cNvSpPr>
          <p:nvPr>
            <p:ph type="sldNum" idx="12"/>
          </p:nvPr>
        </p:nvSpPr>
        <p:spPr>
          <a:xfrm>
            <a:off x="3048004" y="6355083"/>
            <a:ext cx="8534401" cy="502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 Narrow"/>
              <a:buNone/>
              <a:defRPr sz="1067" b="0" i="0" u="none" strike="noStrike" cap="none">
                <a:solidFill>
                  <a:srgbClr val="000000"/>
                </a:solidFill>
                <a:latin typeface="Arial Narrow"/>
                <a:ea typeface="Arial Narrow"/>
                <a:cs typeface="Arial Narrow"/>
                <a:sym typeface="Arial Narrow"/>
              </a:defRPr>
            </a:lvl9pPr>
          </a:lstStyle>
          <a:p>
            <a:r>
              <a:rPr lang="en-US"/>
              <a:t>U.S. Department of Commerce | National Oceanic and Atmospheric Administration | National Marine Fisheries Service | Page </a:t>
            </a:r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9" name="Google Shape;49;p31"/>
          <p:cNvSpPr/>
          <p:nvPr/>
        </p:nvSpPr>
        <p:spPr>
          <a:xfrm>
            <a:off x="0" y="0"/>
            <a:ext cx="12192000" cy="914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2400" b="0" i="0" u="none" strike="noStrike" cap="none">
              <a:solidFill>
                <a:schemeClr val="lt1"/>
              </a:solidFill>
              <a:latin typeface="Arial Narrow"/>
              <a:ea typeface="Arial Narrow"/>
              <a:cs typeface="Arial Narrow"/>
              <a:sym typeface="Arial Narrow"/>
            </a:endParaRPr>
          </a:p>
        </p:txBody>
      </p:sp>
      <p:pic>
        <p:nvPicPr>
          <p:cNvPr id="50" name="Google Shape;50;p31" descr="NOAA-Fisheries-horizontal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9602" y="6414349"/>
            <a:ext cx="1701401" cy="4023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0650634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45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6776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98" r:id="rId6"/>
    <p:sldLayoutId id="2147483699" r:id="rId7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 spc="-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75" indent="-182875" algn="l" defTabSz="914377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1" baseline="0">
          <a:solidFill>
            <a:schemeClr val="tx1"/>
          </a:solidFill>
          <a:latin typeface="+mn-lt"/>
          <a:ea typeface="+mn-ea"/>
          <a:cs typeface="+mn-cs"/>
        </a:defRPr>
      </a:lvl1pPr>
      <a:lvl2pPr marL="457189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02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15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28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960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953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945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938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08403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96" r:id="rId5"/>
    <p:sldLayoutId id="2147483697" r:id="rId6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 spc="-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75" indent="-182875" algn="l" defTabSz="914377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1" baseline="0">
          <a:solidFill>
            <a:schemeClr val="tx1"/>
          </a:solidFill>
          <a:latin typeface="+mn-lt"/>
          <a:ea typeface="+mn-ea"/>
          <a:cs typeface="+mn-cs"/>
        </a:defRPr>
      </a:lvl1pPr>
      <a:lvl2pPr marL="457189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02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15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28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960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953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945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938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2437" y="2685195"/>
            <a:ext cx="10070512" cy="886397"/>
          </a:xfrm>
          <a:prstGeom prst="rect">
            <a:avLst/>
          </a:prstGeom>
        </p:spPr>
        <p:txBody>
          <a:bodyPr vert="horz" wrap="square" lIns="0" tIns="0" rIns="0" bIns="0" rtlCol="0" anchor="b" anchorCtr="0">
            <a:spAutoFit/>
          </a:bodyPr>
          <a:lstStyle/>
          <a:p>
            <a:r>
              <a:rPr lang="en-US" dirty="0"/>
              <a:t>Click to edit Divider Page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2438" y="3777557"/>
            <a:ext cx="10070513" cy="942811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8828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95" r:id="rId5"/>
  </p:sldLayoutIdLst>
  <p:txStyles>
    <p:titleStyle>
      <a:lvl1pPr algn="l" defTabSz="914377" rtl="0" eaLnBrk="1" latinLnBrk="0" hangingPunct="1">
        <a:lnSpc>
          <a:spcPct val="80000"/>
        </a:lnSpc>
        <a:spcBef>
          <a:spcPct val="0"/>
        </a:spcBef>
        <a:buNone/>
        <a:defRPr sz="7200" kern="1200">
          <a:solidFill>
            <a:schemeClr val="tx2"/>
          </a:solidFill>
          <a:latin typeface="Cambria" charset="0"/>
          <a:ea typeface="Cambria" charset="0"/>
          <a:cs typeface="Cambria" charset="0"/>
        </a:defRPr>
      </a:lvl1pPr>
    </p:titleStyle>
    <p:bodyStyle>
      <a:lvl1pPr marL="0" indent="0" algn="l" defTabSz="914377" rtl="0" eaLnBrk="1" latinLnBrk="0" hangingPunct="1">
        <a:lnSpc>
          <a:spcPct val="90000"/>
        </a:lnSpc>
        <a:spcBef>
          <a:spcPts val="1000"/>
        </a:spcBef>
        <a:buFont typeface="Arial"/>
        <a:buNone/>
        <a:defRPr sz="3600" b="0" i="0" kern="1200">
          <a:solidFill>
            <a:schemeClr val="accent1">
              <a:lumMod val="20000"/>
              <a:lumOff val="80000"/>
            </a:schemeClr>
          </a:solidFill>
          <a:latin typeface="Cambria" charset="0"/>
          <a:ea typeface="Cambria" charset="0"/>
          <a:cs typeface="Cambria" charset="0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10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8909" y="1141666"/>
            <a:ext cx="7313491" cy="1398472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8910" y="2631404"/>
            <a:ext cx="7313489" cy="1277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Freeform 6"/>
          <p:cNvSpPr/>
          <p:nvPr/>
        </p:nvSpPr>
        <p:spPr>
          <a:xfrm>
            <a:off x="-12253" y="4417161"/>
            <a:ext cx="12227564" cy="2457785"/>
          </a:xfrm>
          <a:custGeom>
            <a:avLst/>
            <a:gdLst>
              <a:gd name="connsiteX0" fmla="*/ 0 w 10289745"/>
              <a:gd name="connsiteY0" fmla="*/ 2348314 h 2694297"/>
              <a:gd name="connsiteX1" fmla="*/ 9145997 w 10289745"/>
              <a:gd name="connsiteY1" fmla="*/ 81 h 2694297"/>
              <a:gd name="connsiteX2" fmla="*/ 9145997 w 10289745"/>
              <a:gd name="connsiteY2" fmla="*/ 2436173 h 2694297"/>
              <a:gd name="connsiteX3" fmla="*/ 0 w 10289745"/>
              <a:gd name="connsiteY3" fmla="*/ 2348314 h 2694297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0 w 10289745"/>
              <a:gd name="connsiteY0" fmla="*/ 2348233 h 2694216"/>
              <a:gd name="connsiteX1" fmla="*/ 9145997 w 10289745"/>
              <a:gd name="connsiteY1" fmla="*/ 0 h 2694216"/>
              <a:gd name="connsiteX2" fmla="*/ 9145997 w 10289745"/>
              <a:gd name="connsiteY2" fmla="*/ 2436092 h 2694216"/>
              <a:gd name="connsiteX3" fmla="*/ 0 w 10289745"/>
              <a:gd name="connsiteY3" fmla="*/ 2348233 h 2694216"/>
              <a:gd name="connsiteX0" fmla="*/ 2 w 10271923"/>
              <a:gd name="connsiteY0" fmla="*/ 1961048 h 2259210"/>
              <a:gd name="connsiteX1" fmla="*/ 9115022 w 10271923"/>
              <a:gd name="connsiteY1" fmla="*/ 0 h 2259210"/>
              <a:gd name="connsiteX2" fmla="*/ 9145999 w 10271923"/>
              <a:gd name="connsiteY2" fmla="*/ 2048907 h 2259210"/>
              <a:gd name="connsiteX3" fmla="*/ 2 w 10271923"/>
              <a:gd name="connsiteY3" fmla="*/ 1961048 h 2259210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2 w 10302372"/>
              <a:gd name="connsiteY0" fmla="*/ 2355976 h 2702917"/>
              <a:gd name="connsiteX1" fmla="*/ 9169232 w 10302372"/>
              <a:gd name="connsiteY1" fmla="*/ 0 h 2702917"/>
              <a:gd name="connsiteX2" fmla="*/ 9145999 w 10302372"/>
              <a:gd name="connsiteY2" fmla="*/ 2443835 h 2702917"/>
              <a:gd name="connsiteX3" fmla="*/ 2 w 10302372"/>
              <a:gd name="connsiteY3" fmla="*/ 2355976 h 2702917"/>
              <a:gd name="connsiteX0" fmla="*/ 1 w 10359948"/>
              <a:gd name="connsiteY0" fmla="*/ 2534080 h 2803153"/>
              <a:gd name="connsiteX1" fmla="*/ 9223441 w 10359948"/>
              <a:gd name="connsiteY1" fmla="*/ 0 h 2803153"/>
              <a:gd name="connsiteX2" fmla="*/ 9200208 w 10359948"/>
              <a:gd name="connsiteY2" fmla="*/ 2443835 h 2803153"/>
              <a:gd name="connsiteX3" fmla="*/ 1 w 10359948"/>
              <a:gd name="connsiteY3" fmla="*/ 2534080 h 2803153"/>
              <a:gd name="connsiteX0" fmla="*/ 2 w 10302373"/>
              <a:gd name="connsiteY0" fmla="*/ 2371463 h 2710654"/>
              <a:gd name="connsiteX1" fmla="*/ 9169233 w 10302373"/>
              <a:gd name="connsiteY1" fmla="*/ 0 h 2710654"/>
              <a:gd name="connsiteX2" fmla="*/ 9146000 w 10302373"/>
              <a:gd name="connsiteY2" fmla="*/ 2443835 h 2710654"/>
              <a:gd name="connsiteX3" fmla="*/ 2 w 10302373"/>
              <a:gd name="connsiteY3" fmla="*/ 2371463 h 2710654"/>
              <a:gd name="connsiteX0" fmla="*/ 22101 w 10324472"/>
              <a:gd name="connsiteY0" fmla="*/ 2371463 h 2601940"/>
              <a:gd name="connsiteX1" fmla="*/ 9191332 w 10324472"/>
              <a:gd name="connsiteY1" fmla="*/ 0 h 2601940"/>
              <a:gd name="connsiteX2" fmla="*/ 9168099 w 10324472"/>
              <a:gd name="connsiteY2" fmla="*/ 2443835 h 2601940"/>
              <a:gd name="connsiteX3" fmla="*/ 22101 w 10324472"/>
              <a:gd name="connsiteY3" fmla="*/ 2371463 h 2601940"/>
              <a:gd name="connsiteX0" fmla="*/ 454248 w 10756619"/>
              <a:gd name="connsiteY0" fmla="*/ 2371463 h 2635640"/>
              <a:gd name="connsiteX1" fmla="*/ 9623479 w 10756619"/>
              <a:gd name="connsiteY1" fmla="*/ 0 h 2635640"/>
              <a:gd name="connsiteX2" fmla="*/ 9600246 w 10756619"/>
              <a:gd name="connsiteY2" fmla="*/ 2443835 h 2635640"/>
              <a:gd name="connsiteX3" fmla="*/ 2243166 w 10756619"/>
              <a:gd name="connsiteY3" fmla="*/ 2466974 h 2635640"/>
              <a:gd name="connsiteX4" fmla="*/ 454248 w 10756619"/>
              <a:gd name="connsiteY4" fmla="*/ 2371463 h 2635640"/>
              <a:gd name="connsiteX0" fmla="*/ 1153431 w 11456764"/>
              <a:gd name="connsiteY0" fmla="*/ 2371463 h 2641277"/>
              <a:gd name="connsiteX1" fmla="*/ 10322662 w 11456764"/>
              <a:gd name="connsiteY1" fmla="*/ 0 h 2641277"/>
              <a:gd name="connsiteX2" fmla="*/ 10299429 w 11456764"/>
              <a:gd name="connsiteY2" fmla="*/ 2443835 h 2641277"/>
              <a:gd name="connsiteX3" fmla="*/ 1137944 w 11456764"/>
              <a:gd name="connsiteY3" fmla="*/ 2482461 h 2641277"/>
              <a:gd name="connsiteX4" fmla="*/ 1153431 w 11456764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641277"/>
              <a:gd name="connsiteX1" fmla="*/ 9184718 w 10318820"/>
              <a:gd name="connsiteY1" fmla="*/ 0 h 2641277"/>
              <a:gd name="connsiteX2" fmla="*/ 9161485 w 10318820"/>
              <a:gd name="connsiteY2" fmla="*/ 2443835 h 2641277"/>
              <a:gd name="connsiteX3" fmla="*/ 0 w 10318820"/>
              <a:gd name="connsiteY3" fmla="*/ 2482461 h 2641277"/>
              <a:gd name="connsiteX4" fmla="*/ 15487 w 10318820"/>
              <a:gd name="connsiteY4" fmla="*/ 2371463 h 2641277"/>
              <a:gd name="connsiteX0" fmla="*/ 15487 w 10318820"/>
              <a:gd name="connsiteY0" fmla="*/ 2371463 h 2482461"/>
              <a:gd name="connsiteX1" fmla="*/ 9184718 w 10318820"/>
              <a:gd name="connsiteY1" fmla="*/ 0 h 2482461"/>
              <a:gd name="connsiteX2" fmla="*/ 9161485 w 10318820"/>
              <a:gd name="connsiteY2" fmla="*/ 2443835 h 2482461"/>
              <a:gd name="connsiteX3" fmla="*/ 0 w 10318820"/>
              <a:gd name="connsiteY3" fmla="*/ 2482461 h 2482461"/>
              <a:gd name="connsiteX4" fmla="*/ 15487 w 10318820"/>
              <a:gd name="connsiteY4" fmla="*/ 2371463 h 2482461"/>
              <a:gd name="connsiteX0" fmla="*/ 15487 w 10252186"/>
              <a:gd name="connsiteY0" fmla="*/ 2371463 h 2482461"/>
              <a:gd name="connsiteX1" fmla="*/ 9184718 w 10252186"/>
              <a:gd name="connsiteY1" fmla="*/ 0 h 2482461"/>
              <a:gd name="connsiteX2" fmla="*/ 9022088 w 10252186"/>
              <a:gd name="connsiteY2" fmla="*/ 2242499 h 2482461"/>
              <a:gd name="connsiteX3" fmla="*/ 0 w 10252186"/>
              <a:gd name="connsiteY3" fmla="*/ 2482461 h 2482461"/>
              <a:gd name="connsiteX4" fmla="*/ 15487 w 10252186"/>
              <a:gd name="connsiteY4" fmla="*/ 2371463 h 2482461"/>
              <a:gd name="connsiteX0" fmla="*/ 15487 w 10311181"/>
              <a:gd name="connsiteY0" fmla="*/ 2371463 h 2482461"/>
              <a:gd name="connsiteX1" fmla="*/ 9184718 w 10311181"/>
              <a:gd name="connsiteY1" fmla="*/ 0 h 2482461"/>
              <a:gd name="connsiteX2" fmla="*/ 9145996 w 10311181"/>
              <a:gd name="connsiteY2" fmla="*/ 2443835 h 2482461"/>
              <a:gd name="connsiteX3" fmla="*/ 0 w 10311181"/>
              <a:gd name="connsiteY3" fmla="*/ 2482461 h 2482461"/>
              <a:gd name="connsiteX4" fmla="*/ 15487 w 10311181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45996 w 9184718"/>
              <a:gd name="connsiteY2" fmla="*/ 2443835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15487 w 9184718"/>
              <a:gd name="connsiteY0" fmla="*/ 2371463 h 2482461"/>
              <a:gd name="connsiteX1" fmla="*/ 9184718 w 9184718"/>
              <a:gd name="connsiteY1" fmla="*/ 0 h 2482461"/>
              <a:gd name="connsiteX2" fmla="*/ 9176973 w 9184718"/>
              <a:gd name="connsiteY2" fmla="*/ 2459323 h 2482461"/>
              <a:gd name="connsiteX3" fmla="*/ 0 w 9184718"/>
              <a:gd name="connsiteY3" fmla="*/ 2482461 h 2482461"/>
              <a:gd name="connsiteX4" fmla="*/ 15487 w 9184718"/>
              <a:gd name="connsiteY4" fmla="*/ 2371463 h 2482461"/>
              <a:gd name="connsiteX0" fmla="*/ 0 w 9215696"/>
              <a:gd name="connsiteY0" fmla="*/ 2371463 h 2482461"/>
              <a:gd name="connsiteX1" fmla="*/ 9215696 w 9215696"/>
              <a:gd name="connsiteY1" fmla="*/ 0 h 2482461"/>
              <a:gd name="connsiteX2" fmla="*/ 9207951 w 9215696"/>
              <a:gd name="connsiteY2" fmla="*/ 2459323 h 2482461"/>
              <a:gd name="connsiteX3" fmla="*/ 30978 w 9215696"/>
              <a:gd name="connsiteY3" fmla="*/ 2482461 h 2482461"/>
              <a:gd name="connsiteX4" fmla="*/ 0 w 9215696"/>
              <a:gd name="connsiteY4" fmla="*/ 2371463 h 2482461"/>
              <a:gd name="connsiteX0" fmla="*/ 0 w 9215696"/>
              <a:gd name="connsiteY0" fmla="*/ 2371463 h 2497949"/>
              <a:gd name="connsiteX1" fmla="*/ 9215696 w 9215696"/>
              <a:gd name="connsiteY1" fmla="*/ 0 h 2497949"/>
              <a:gd name="connsiteX2" fmla="*/ 9207951 w 9215696"/>
              <a:gd name="connsiteY2" fmla="*/ 2459323 h 2497949"/>
              <a:gd name="connsiteX3" fmla="*/ 2 w 9215696"/>
              <a:gd name="connsiteY3" fmla="*/ 2497949 h 2497949"/>
              <a:gd name="connsiteX4" fmla="*/ 0 w 9215696"/>
              <a:gd name="connsiteY4" fmla="*/ 2371463 h 2497949"/>
              <a:gd name="connsiteX0" fmla="*/ 0 w 9215696"/>
              <a:gd name="connsiteY0" fmla="*/ 2371463 h 2474718"/>
              <a:gd name="connsiteX1" fmla="*/ 9215696 w 9215696"/>
              <a:gd name="connsiteY1" fmla="*/ 0 h 2474718"/>
              <a:gd name="connsiteX2" fmla="*/ 9207951 w 9215696"/>
              <a:gd name="connsiteY2" fmla="*/ 2459323 h 2474718"/>
              <a:gd name="connsiteX3" fmla="*/ 30979 w 9215696"/>
              <a:gd name="connsiteY3" fmla="*/ 2474718 h 2474718"/>
              <a:gd name="connsiteX4" fmla="*/ 0 w 9215696"/>
              <a:gd name="connsiteY4" fmla="*/ 2371463 h 2474718"/>
              <a:gd name="connsiteX0" fmla="*/ 0 w 9208117"/>
              <a:gd name="connsiteY0" fmla="*/ 2371463 h 2474718"/>
              <a:gd name="connsiteX1" fmla="*/ 9184719 w 9208117"/>
              <a:gd name="connsiteY1" fmla="*/ 0 h 2474718"/>
              <a:gd name="connsiteX2" fmla="*/ 9207951 w 9208117"/>
              <a:gd name="connsiteY2" fmla="*/ 2459323 h 2474718"/>
              <a:gd name="connsiteX3" fmla="*/ 30979 w 9208117"/>
              <a:gd name="connsiteY3" fmla="*/ 2474718 h 2474718"/>
              <a:gd name="connsiteX4" fmla="*/ 0 w 9208117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15020 w 9184719"/>
              <a:gd name="connsiteY2" fmla="*/ 2381886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84719"/>
              <a:gd name="connsiteY0" fmla="*/ 2371463 h 2474718"/>
              <a:gd name="connsiteX1" fmla="*/ 9184719 w 9184719"/>
              <a:gd name="connsiteY1" fmla="*/ 0 h 2474718"/>
              <a:gd name="connsiteX2" fmla="*/ 9169230 w 9184719"/>
              <a:gd name="connsiteY2" fmla="*/ 2451580 h 2474718"/>
              <a:gd name="connsiteX3" fmla="*/ 30979 w 9184719"/>
              <a:gd name="connsiteY3" fmla="*/ 2474718 h 2474718"/>
              <a:gd name="connsiteX4" fmla="*/ 0 w 9184719"/>
              <a:gd name="connsiteY4" fmla="*/ 2371463 h 2474718"/>
              <a:gd name="connsiteX0" fmla="*/ 0 w 9167786"/>
              <a:gd name="connsiteY0" fmla="*/ 2375696 h 2474718"/>
              <a:gd name="connsiteX1" fmla="*/ 9167786 w 9167786"/>
              <a:gd name="connsiteY1" fmla="*/ 0 h 2474718"/>
              <a:gd name="connsiteX2" fmla="*/ 9152297 w 9167786"/>
              <a:gd name="connsiteY2" fmla="*/ 2451580 h 2474718"/>
              <a:gd name="connsiteX3" fmla="*/ 14046 w 9167786"/>
              <a:gd name="connsiteY3" fmla="*/ 2474718 h 2474718"/>
              <a:gd name="connsiteX4" fmla="*/ 0 w 9167786"/>
              <a:gd name="connsiteY4" fmla="*/ 2375696 h 2474718"/>
              <a:gd name="connsiteX0" fmla="*/ 2887 w 9170673"/>
              <a:gd name="connsiteY0" fmla="*/ 2375696 h 2474718"/>
              <a:gd name="connsiteX1" fmla="*/ 9170673 w 9170673"/>
              <a:gd name="connsiteY1" fmla="*/ 0 h 2474718"/>
              <a:gd name="connsiteX2" fmla="*/ 9155184 w 9170673"/>
              <a:gd name="connsiteY2" fmla="*/ 2451580 h 2474718"/>
              <a:gd name="connsiteX3" fmla="*/ 0 w 9170673"/>
              <a:gd name="connsiteY3" fmla="*/ 2474718 h 2474718"/>
              <a:gd name="connsiteX4" fmla="*/ 2887 w 9170673"/>
              <a:gd name="connsiteY4" fmla="*/ 2375696 h 2474718"/>
              <a:gd name="connsiteX0" fmla="*/ 2887 w 9170673"/>
              <a:gd name="connsiteY0" fmla="*/ 2375696 h 2457785"/>
              <a:gd name="connsiteX1" fmla="*/ 9170673 w 9170673"/>
              <a:gd name="connsiteY1" fmla="*/ 0 h 2457785"/>
              <a:gd name="connsiteX2" fmla="*/ 9155184 w 9170673"/>
              <a:gd name="connsiteY2" fmla="*/ 2451580 h 2457785"/>
              <a:gd name="connsiteX3" fmla="*/ 0 w 9170673"/>
              <a:gd name="connsiteY3" fmla="*/ 2457785 h 2457785"/>
              <a:gd name="connsiteX4" fmla="*/ 2887 w 9170673"/>
              <a:gd name="connsiteY4" fmla="*/ 2375696 h 245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0673" h="2457785">
                <a:moveTo>
                  <a:pt x="2887" y="2375696"/>
                </a:moveTo>
                <a:cubicBezTo>
                  <a:pt x="23548" y="2372367"/>
                  <a:pt x="7344315" y="2502055"/>
                  <a:pt x="9170673" y="0"/>
                </a:cubicBezTo>
                <a:cubicBezTo>
                  <a:pt x="9168091" y="819774"/>
                  <a:pt x="9157766" y="1631806"/>
                  <a:pt x="9155184" y="2451580"/>
                </a:cubicBezTo>
                <a:lnTo>
                  <a:pt x="0" y="2457785"/>
                </a:lnTo>
                <a:cubicBezTo>
                  <a:pt x="-1" y="2415623"/>
                  <a:pt x="2888" y="2417858"/>
                  <a:pt x="2887" y="237569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2763155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</p:sldLayoutIdLst>
  <p:txStyles>
    <p:titleStyle>
      <a:lvl1pPr algn="r" defTabSz="457200" rtl="0" eaLnBrk="1" latinLnBrk="0" hangingPunct="1">
        <a:lnSpc>
          <a:spcPct val="80000"/>
        </a:lnSpc>
        <a:spcBef>
          <a:spcPct val="0"/>
        </a:spcBef>
        <a:buNone/>
        <a:defRPr sz="4400" b="1" i="0" kern="1200">
          <a:solidFill>
            <a:schemeClr val="accent1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6355080"/>
            <a:ext cx="12192000" cy="50292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7601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07294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48000" y="6355081"/>
            <a:ext cx="8534401" cy="502919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12192000" cy="9144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8" name="Picture 7" descr="NOAA-Fisheries-horizontal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72" y="6419089"/>
            <a:ext cx="2191920" cy="38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210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700" r:id="rId2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chemeClr val="accent1"/>
          </a:solidFill>
          <a:latin typeface="+mj-lt"/>
          <a:ea typeface="+mj-ea"/>
          <a:cs typeface="Arial Narrow Bol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355080"/>
            <a:ext cx="12192000" cy="50292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57200"/>
            <a:ext cx="10972800" cy="67601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07294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48000" y="6355081"/>
            <a:ext cx="8534401" cy="502919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U.S. Department of Commerce | National Oceanic and Atmospheric Administration | NOAA Fisheries | Page </a:t>
            </a:r>
            <a:fld id="{632D3AEB-7CBE-3049-91AC-335C6B4F5BF6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674" y="6419089"/>
            <a:ext cx="2191917" cy="38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982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701" r:id="rId3"/>
    <p:sldLayoutId id="2147483702" r:id="rId4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rgbClr val="FFFFFF"/>
          </a:solidFill>
          <a:latin typeface="+mj-lt"/>
          <a:ea typeface="+mj-ea"/>
          <a:cs typeface="Arial Narrow Bold"/>
        </a:defRPr>
      </a:lvl1pPr>
    </p:titleStyle>
    <p:bodyStyle>
      <a:lvl1pPr marL="0" indent="0" algn="r" defTabSz="457200" rtl="0" eaLnBrk="1" latinLnBrk="0" hangingPunct="1">
        <a:spcBef>
          <a:spcPct val="20000"/>
        </a:spcBef>
        <a:buFont typeface="Arial"/>
        <a:buNone/>
        <a:defRPr sz="2000" kern="1200">
          <a:solidFill>
            <a:srgbClr val="FFFFFF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4227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19" r:id="rId6"/>
    <p:sldLayoutId id="2147483720" r:id="rId7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 spc="-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75" indent="-182875" algn="l" defTabSz="914377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1" baseline="0">
          <a:solidFill>
            <a:schemeClr val="tx1"/>
          </a:solidFill>
          <a:latin typeface="+mn-lt"/>
          <a:ea typeface="+mn-ea"/>
          <a:cs typeface="+mn-cs"/>
        </a:defRPr>
      </a:lvl1pPr>
      <a:lvl2pPr marL="457189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02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15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28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960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953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945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938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2843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21" r:id="rId5"/>
    <p:sldLayoutId id="2147483722" r:id="rId6"/>
    <p:sldLayoutId id="2147483841" r:id="rId7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push dir="u"/>
      </p:transition>
    </mc:Choice>
    <mc:Fallback xmlns="">
      <p:transition spd="slow" advClick="0" advTm="5000">
        <p:push dir="u"/>
      </p:transition>
    </mc:Fallback>
  </mc:AlternateConten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 spc="-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75" indent="-182875" algn="l" defTabSz="914377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1" baseline="0">
          <a:solidFill>
            <a:schemeClr val="tx1"/>
          </a:solidFill>
          <a:latin typeface="+mn-lt"/>
          <a:ea typeface="+mn-ea"/>
          <a:cs typeface="+mn-cs"/>
        </a:defRPr>
      </a:lvl1pPr>
      <a:lvl2pPr marL="457189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02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15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28" indent="-182875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599960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899953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199945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499938" indent="-228594" algn="l" defTabSz="914377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Western GOA </a:t>
            </a:r>
            <a:r>
              <a:rPr lang="en-US" dirty="0" err="1"/>
              <a:t>Pcod</a:t>
            </a:r>
            <a:r>
              <a:rPr lang="en-US" dirty="0"/>
              <a:t> assessment research</a:t>
            </a:r>
          </a:p>
        </p:txBody>
      </p:sp>
      <p:sp>
        <p:nvSpPr>
          <p:cNvPr id="3" name="Subtit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September 2025 Plan Team</a:t>
            </a:r>
          </a:p>
        </p:txBody>
      </p:sp>
    </p:spTree>
    <p:extLst>
      <p:ext uri="{BB962C8B-B14F-4D97-AF65-F5344CB8AC3E}">
        <p14:creationId xmlns:p14="http://schemas.microsoft.com/office/powerpoint/2010/main" val="53668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7200"/>
            <a:ext cx="10972800" cy="6762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Fishery characteristics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idx="4294967295"/>
          </p:nvPr>
        </p:nvSpPr>
        <p:spPr>
          <a:xfrm>
            <a:off x="-1" y="1184833"/>
            <a:ext cx="11784933" cy="452596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800" dirty="0"/>
              <a:t>WGOA catch from Cod-targeted trips by gear and season since 2020:</a:t>
            </a:r>
            <a:endParaRPr lang="en-US" sz="24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7E6F74F-087E-48A6-837F-EABD5D84B4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270170"/>
              </p:ext>
            </p:extLst>
          </p:nvPr>
        </p:nvGraphicFramePr>
        <p:xfrm>
          <a:off x="2390274" y="1960628"/>
          <a:ext cx="7411452" cy="2607945"/>
        </p:xfrm>
        <a:graphic>
          <a:graphicData uri="http://schemas.openxmlformats.org/drawingml/2006/table">
            <a:tbl>
              <a:tblPr/>
              <a:tblGrid>
                <a:gridCol w="1852863">
                  <a:extLst>
                    <a:ext uri="{9D8B030D-6E8A-4147-A177-3AD203B41FA5}">
                      <a16:colId xmlns:a16="http://schemas.microsoft.com/office/drawing/2014/main" val="1089356736"/>
                    </a:ext>
                  </a:extLst>
                </a:gridCol>
                <a:gridCol w="1852863">
                  <a:extLst>
                    <a:ext uri="{9D8B030D-6E8A-4147-A177-3AD203B41FA5}">
                      <a16:colId xmlns:a16="http://schemas.microsoft.com/office/drawing/2014/main" val="3599316400"/>
                    </a:ext>
                  </a:extLst>
                </a:gridCol>
                <a:gridCol w="1852863">
                  <a:extLst>
                    <a:ext uri="{9D8B030D-6E8A-4147-A177-3AD203B41FA5}">
                      <a16:colId xmlns:a16="http://schemas.microsoft.com/office/drawing/2014/main" val="2148930006"/>
                    </a:ext>
                  </a:extLst>
                </a:gridCol>
                <a:gridCol w="1852863">
                  <a:extLst>
                    <a:ext uri="{9D8B030D-6E8A-4147-A177-3AD203B41FA5}">
                      <a16:colId xmlns:a16="http://schemas.microsoft.com/office/drawing/2014/main" val="3887083273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Jan-Mar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Apr-Dec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% of total catch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807732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Pot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95%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52%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9644227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Trawl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97%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24%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855956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Longline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45%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55%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19%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006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Jig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19%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81%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0944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9745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7200"/>
            <a:ext cx="10972800" cy="6762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Fishery characteristics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idx="4294967295"/>
          </p:nvPr>
        </p:nvSpPr>
        <p:spPr>
          <a:xfrm>
            <a:off x="-1" y="1184833"/>
            <a:ext cx="5209675" cy="452596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800" dirty="0"/>
              <a:t>Take home:</a:t>
            </a:r>
          </a:p>
          <a:p>
            <a:pPr lvl="1"/>
            <a:r>
              <a:rPr lang="en-US" sz="2200" dirty="0"/>
              <a:t>Majority of cod-targeted catch in the WGOA and CGOA is landed prior to April, with larger proportion in the WGOA</a:t>
            </a:r>
          </a:p>
          <a:p>
            <a:pPr lvl="1"/>
            <a:r>
              <a:rPr lang="en-US" sz="2200" dirty="0"/>
              <a:t>Within WGOA, this holds particularly for Pot and Trawl</a:t>
            </a:r>
          </a:p>
          <a:p>
            <a:pPr lvl="1"/>
            <a:r>
              <a:rPr lang="en-US" sz="2200" dirty="0"/>
              <a:t>This coincides within the time period when EBS|NBS fish are in the WGOA</a:t>
            </a:r>
          </a:p>
          <a:p>
            <a:pPr lvl="1"/>
            <a:r>
              <a:rPr lang="en-US" sz="2200" dirty="0"/>
              <a:t>Likely that presence of cod in Jan-Mar not the limiting factor for catch in the WGOA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653332-54D1-4DCC-ADD9-01590D4AC0D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269" y="525179"/>
            <a:ext cx="4943398" cy="5323659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B4304A3-B91E-4BB1-8117-83DA494BE8ED}"/>
              </a:ext>
            </a:extLst>
          </p:cNvPr>
          <p:cNvCxnSpPr/>
          <p:nvPr/>
        </p:nvCxnSpPr>
        <p:spPr>
          <a:xfrm flipV="1">
            <a:off x="6610773" y="799253"/>
            <a:ext cx="0" cy="463296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4A59795-1FD5-432A-B72B-C203CAB71717}"/>
              </a:ext>
            </a:extLst>
          </p:cNvPr>
          <p:cNvCxnSpPr/>
          <p:nvPr/>
        </p:nvCxnSpPr>
        <p:spPr>
          <a:xfrm flipV="1">
            <a:off x="8273626" y="799253"/>
            <a:ext cx="0" cy="4632960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0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7200"/>
            <a:ext cx="10972800" cy="6762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Survey index modeling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idx="4294967295"/>
          </p:nvPr>
        </p:nvSpPr>
        <p:spPr>
          <a:xfrm>
            <a:off x="-1" y="1184833"/>
            <a:ext cx="11784933" cy="452596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800" dirty="0" err="1"/>
              <a:t>sdmTMB</a:t>
            </a:r>
            <a:r>
              <a:rPr lang="en-US" sz="2800" dirty="0"/>
              <a:t> used to estimate model-based indices for EBS|NBS, WGOA, and combined EBS|NBS – WGOA</a:t>
            </a:r>
          </a:p>
          <a:p>
            <a:r>
              <a:rPr lang="en-US" sz="2800" dirty="0"/>
              <a:t>Provides annual estimates of survey (summer) biomass in order to compare between regions, and combination of regions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1281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7200"/>
            <a:ext cx="10972800" cy="6762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0" y="1208088"/>
            <a:ext cx="10972800" cy="4525962"/>
          </a:xfrm>
          <a:prstGeom prst="rect">
            <a:avLst/>
          </a:prstGeo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Combined tagging data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Fishery characteristics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Survey index modeling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Brainstorming apportionment options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Future work</a:t>
            </a:r>
            <a:endParaRPr lang="en-US" sz="2800" b="1" i="1" dirty="0">
              <a:solidFill>
                <a:schemeClr val="accent4">
                  <a:lumMod val="50000"/>
                </a:schemeClr>
              </a:solidFill>
            </a:endParaRP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57186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7200"/>
            <a:ext cx="10972800" cy="6762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Combined tagging data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idx="4294967295"/>
          </p:nvPr>
        </p:nvSpPr>
        <p:spPr>
          <a:xfrm>
            <a:off x="-1" y="1184833"/>
            <a:ext cx="11784933" cy="452596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800" dirty="0"/>
              <a:t>Collated all available tagging data</a:t>
            </a:r>
          </a:p>
          <a:p>
            <a:pPr lvl="1"/>
            <a:r>
              <a:rPr lang="en-US" sz="2600" dirty="0"/>
              <a:t>Includes both conventional and satellite tags (using only release/pop-off locations)</a:t>
            </a:r>
          </a:p>
          <a:p>
            <a:pPr lvl="1"/>
            <a:r>
              <a:rPr lang="en-US" sz="2600" dirty="0"/>
              <a:t>Starts in 1982, total of 2,930 tags</a:t>
            </a:r>
          </a:p>
          <a:p>
            <a:pPr lvl="1"/>
            <a:r>
              <a:rPr lang="en-US" sz="2600" dirty="0"/>
              <a:t>Filter to:</a:t>
            </a:r>
          </a:p>
          <a:p>
            <a:pPr lvl="2"/>
            <a:r>
              <a:rPr lang="en-US" sz="2400" dirty="0"/>
              <a:t>At least 30 days at liberty</a:t>
            </a:r>
          </a:p>
          <a:p>
            <a:pPr lvl="2"/>
            <a:r>
              <a:rPr lang="en-US" sz="2400" dirty="0"/>
              <a:t>Released and recovered in EBS|NBS, WGOA, and CGOA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06E5EAD-3485-433C-87CE-70C83EC709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8508170"/>
              </p:ext>
            </p:extLst>
          </p:nvPr>
        </p:nvGraphicFramePr>
        <p:xfrm>
          <a:off x="2739190" y="4324141"/>
          <a:ext cx="6713620" cy="1876425"/>
        </p:xfrm>
        <a:graphic>
          <a:graphicData uri="http://schemas.openxmlformats.org/drawingml/2006/table">
            <a:tbl>
              <a:tblPr/>
              <a:tblGrid>
                <a:gridCol w="1678405">
                  <a:extLst>
                    <a:ext uri="{9D8B030D-6E8A-4147-A177-3AD203B41FA5}">
                      <a16:colId xmlns:a16="http://schemas.microsoft.com/office/drawing/2014/main" val="210084532"/>
                    </a:ext>
                  </a:extLst>
                </a:gridCol>
                <a:gridCol w="1678405">
                  <a:extLst>
                    <a:ext uri="{9D8B030D-6E8A-4147-A177-3AD203B41FA5}">
                      <a16:colId xmlns:a16="http://schemas.microsoft.com/office/drawing/2014/main" val="1971461355"/>
                    </a:ext>
                  </a:extLst>
                </a:gridCol>
                <a:gridCol w="1678405">
                  <a:extLst>
                    <a:ext uri="{9D8B030D-6E8A-4147-A177-3AD203B41FA5}">
                      <a16:colId xmlns:a16="http://schemas.microsoft.com/office/drawing/2014/main" val="3259589436"/>
                    </a:ext>
                  </a:extLst>
                </a:gridCol>
                <a:gridCol w="1678405">
                  <a:extLst>
                    <a:ext uri="{9D8B030D-6E8A-4147-A177-3AD203B41FA5}">
                      <a16:colId xmlns:a16="http://schemas.microsoft.com/office/drawing/2014/main" val="4164725734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Release region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4935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EBS|NBS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WGOA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CGOA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11388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Pre-2020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     2,051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        132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        453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55633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Post-2020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           37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        139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          67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840571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Total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     2,088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        271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           520 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234747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4559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2DE1C32-8AE6-4A50-8F03-2E954598B4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303" y="0"/>
            <a:ext cx="8913395" cy="668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744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85D995-68D8-43BD-9A64-269AF9A7AAA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4720" y="1805094"/>
            <a:ext cx="6041815" cy="45313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20162C2-80C1-4DAB-850D-77DFB19FEA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60" y="325121"/>
            <a:ext cx="6190827" cy="46431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6AC2C5-CE7F-4616-BD8B-0F34531CA754}"/>
              </a:ext>
            </a:extLst>
          </p:cNvPr>
          <p:cNvSpPr txBox="1"/>
          <p:nvPr/>
        </p:nvSpPr>
        <p:spPr>
          <a:xfrm>
            <a:off x="2192716" y="63511"/>
            <a:ext cx="1683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Pre-2020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90D9060-27A4-4EA4-8855-917A53D30B57}"/>
              </a:ext>
            </a:extLst>
          </p:cNvPr>
          <p:cNvSpPr txBox="1"/>
          <p:nvPr/>
        </p:nvSpPr>
        <p:spPr>
          <a:xfrm>
            <a:off x="8263467" y="1543484"/>
            <a:ext cx="1830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Post-2020</a:t>
            </a:r>
          </a:p>
        </p:txBody>
      </p:sp>
    </p:spTree>
    <p:extLst>
      <p:ext uri="{BB962C8B-B14F-4D97-AF65-F5344CB8AC3E}">
        <p14:creationId xmlns:p14="http://schemas.microsoft.com/office/powerpoint/2010/main" val="2371439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7200"/>
            <a:ext cx="10972800" cy="6762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Combined tagging data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idx="4294967295"/>
          </p:nvPr>
        </p:nvSpPr>
        <p:spPr>
          <a:xfrm>
            <a:off x="-1" y="1184833"/>
            <a:ext cx="11784933" cy="452596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800" dirty="0"/>
              <a:t>Why Jan-Mar? Seasonality of movement from WGOA:</a:t>
            </a:r>
            <a:endParaRPr lang="en-US" sz="240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8F6105D-1296-4B7B-999D-AA560BD1E8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563721"/>
              </p:ext>
            </p:extLst>
          </p:nvPr>
        </p:nvGraphicFramePr>
        <p:xfrm>
          <a:off x="1640303" y="1869699"/>
          <a:ext cx="8075195" cy="4128135"/>
        </p:xfrm>
        <a:graphic>
          <a:graphicData uri="http://schemas.openxmlformats.org/drawingml/2006/table">
            <a:tbl>
              <a:tblPr/>
              <a:tblGrid>
                <a:gridCol w="1615039">
                  <a:extLst>
                    <a:ext uri="{9D8B030D-6E8A-4147-A177-3AD203B41FA5}">
                      <a16:colId xmlns:a16="http://schemas.microsoft.com/office/drawing/2014/main" val="1161465505"/>
                    </a:ext>
                  </a:extLst>
                </a:gridCol>
                <a:gridCol w="1615039">
                  <a:extLst>
                    <a:ext uri="{9D8B030D-6E8A-4147-A177-3AD203B41FA5}">
                      <a16:colId xmlns:a16="http://schemas.microsoft.com/office/drawing/2014/main" val="439491525"/>
                    </a:ext>
                  </a:extLst>
                </a:gridCol>
                <a:gridCol w="1615039">
                  <a:extLst>
                    <a:ext uri="{9D8B030D-6E8A-4147-A177-3AD203B41FA5}">
                      <a16:colId xmlns:a16="http://schemas.microsoft.com/office/drawing/2014/main" val="3587823150"/>
                    </a:ext>
                  </a:extLst>
                </a:gridCol>
                <a:gridCol w="1615039">
                  <a:extLst>
                    <a:ext uri="{9D8B030D-6E8A-4147-A177-3AD203B41FA5}">
                      <a16:colId xmlns:a16="http://schemas.microsoft.com/office/drawing/2014/main" val="4058238965"/>
                    </a:ext>
                  </a:extLst>
                </a:gridCol>
                <a:gridCol w="1615039">
                  <a:extLst>
                    <a:ext uri="{9D8B030D-6E8A-4147-A177-3AD203B41FA5}">
                      <a16:colId xmlns:a16="http://schemas.microsoft.com/office/drawing/2014/main" val="3283292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2400" kern="1200" spc="11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From WGOA, to…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25509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Month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EBS|NBS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WGOA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CGOA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10111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kern="1200" spc="11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18950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kern="1200" spc="11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49%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48%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kern="1200" spc="11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329825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56915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31233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738726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4488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18%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09935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83%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17%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i="1" kern="1200" spc="11" baseline="0" dirty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35729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algn="l" defTabSz="914377" rtl="0" eaLnBrk="1" fontAlgn="b" latinLnBrk="0" hangingPunct="1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All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68%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kern="1200" spc="11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400" kern="1200" spc="11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271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65613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895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7200"/>
            <a:ext cx="10972800" cy="6762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Combined tagging data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idx="4294967295"/>
          </p:nvPr>
        </p:nvSpPr>
        <p:spPr>
          <a:xfrm>
            <a:off x="-1" y="1184833"/>
            <a:ext cx="11784933" cy="452596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800" dirty="0"/>
              <a:t>Seasonality of movement from EBS|NBS:</a:t>
            </a:r>
            <a:endParaRPr lang="en-US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6132478-D89A-4278-A6A8-5F4FCAFE5E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2772657"/>
              </p:ext>
            </p:extLst>
          </p:nvPr>
        </p:nvGraphicFramePr>
        <p:xfrm>
          <a:off x="2249905" y="1848644"/>
          <a:ext cx="6743700" cy="4284345"/>
        </p:xfrm>
        <a:graphic>
          <a:graphicData uri="http://schemas.openxmlformats.org/drawingml/2006/table">
            <a:tbl>
              <a:tblPr/>
              <a:tblGrid>
                <a:gridCol w="1348740">
                  <a:extLst>
                    <a:ext uri="{9D8B030D-6E8A-4147-A177-3AD203B41FA5}">
                      <a16:colId xmlns:a16="http://schemas.microsoft.com/office/drawing/2014/main" val="3503728522"/>
                    </a:ext>
                  </a:extLst>
                </a:gridCol>
                <a:gridCol w="1348740">
                  <a:extLst>
                    <a:ext uri="{9D8B030D-6E8A-4147-A177-3AD203B41FA5}">
                      <a16:colId xmlns:a16="http://schemas.microsoft.com/office/drawing/2014/main" val="2668816027"/>
                    </a:ext>
                  </a:extLst>
                </a:gridCol>
                <a:gridCol w="1348740">
                  <a:extLst>
                    <a:ext uri="{9D8B030D-6E8A-4147-A177-3AD203B41FA5}">
                      <a16:colId xmlns:a16="http://schemas.microsoft.com/office/drawing/2014/main" val="2486810317"/>
                    </a:ext>
                  </a:extLst>
                </a:gridCol>
                <a:gridCol w="1348740">
                  <a:extLst>
                    <a:ext uri="{9D8B030D-6E8A-4147-A177-3AD203B41FA5}">
                      <a16:colId xmlns:a16="http://schemas.microsoft.com/office/drawing/2014/main" val="3355755033"/>
                    </a:ext>
                  </a:extLst>
                </a:gridCol>
                <a:gridCol w="1348740">
                  <a:extLst>
                    <a:ext uri="{9D8B030D-6E8A-4147-A177-3AD203B41FA5}">
                      <a16:colId xmlns:a16="http://schemas.microsoft.com/office/drawing/2014/main" val="93948060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21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From EBS|NBS, to…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80149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Month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EBS|NBS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WGOA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CGOA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974886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1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1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84%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1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100" b="0" i="1" u="none" strike="noStrike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0.0%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1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64278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1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0.1%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809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47778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1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1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100%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1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100" b="0" i="1" u="none" strike="noStrike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0.0%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1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861823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1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0.0%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678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15832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1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2.8%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924288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1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0.0%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56834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1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0.0%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108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47972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100" b="0" i="0" u="none" strike="noStrike" kern="120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0.7%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70519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1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1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84%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1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12%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100" b="0" i="1" u="none" strike="noStrike" kern="1200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4.0%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1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+mj-lt"/>
                        </a:rPr>
                        <a:t>25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75709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90%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377" rtl="0" eaLnBrk="1" fontAlgn="b" latinLnBrk="0" hangingPunct="1"/>
                      <a:r>
                        <a:rPr lang="en-US" sz="2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0.7%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149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029948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All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94%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0.3%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2088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2604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592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7200"/>
            <a:ext cx="10972800" cy="6762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Combined tagging data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idx="4294967295"/>
          </p:nvPr>
        </p:nvSpPr>
        <p:spPr>
          <a:xfrm>
            <a:off x="-1" y="1184833"/>
            <a:ext cx="11784933" cy="452596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800" dirty="0"/>
              <a:t>Take homes:</a:t>
            </a:r>
          </a:p>
          <a:p>
            <a:pPr lvl="1"/>
            <a:r>
              <a:rPr lang="en-US" sz="2600" dirty="0"/>
              <a:t>WGOA has largest amount of movement out of the region as compared to EBS|NBS and CGOA</a:t>
            </a:r>
          </a:p>
          <a:p>
            <a:pPr lvl="2"/>
            <a:r>
              <a:rPr lang="en-US" sz="2200" dirty="0"/>
              <a:t>Strong seasonal component, bulk of movement from WGOA to EBS|NBS occurs prior to April</a:t>
            </a:r>
          </a:p>
          <a:p>
            <a:pPr lvl="2"/>
            <a:r>
              <a:rPr lang="en-US" sz="2200" dirty="0"/>
              <a:t>Recent tagging has less movement to EBS|NBS (~37%) as compared to historical tagging data (~54%) prior to April</a:t>
            </a:r>
          </a:p>
          <a:p>
            <a:pPr lvl="1"/>
            <a:r>
              <a:rPr lang="en-US" sz="2400" dirty="0"/>
              <a:t>EBS|NBS movement to WGOA consistent across month/season, and hovers ~6% </a:t>
            </a:r>
          </a:p>
          <a:p>
            <a:pPr lvl="1"/>
            <a:r>
              <a:rPr lang="en-US" sz="2400" dirty="0"/>
              <a:t>CGOA has limited movement to WGOA, none to EBS|BS</a:t>
            </a:r>
          </a:p>
        </p:txBody>
      </p:sp>
    </p:spTree>
    <p:extLst>
      <p:ext uri="{BB962C8B-B14F-4D97-AF65-F5344CB8AC3E}">
        <p14:creationId xmlns:p14="http://schemas.microsoft.com/office/powerpoint/2010/main" val="2861381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457200"/>
            <a:ext cx="10972800" cy="676275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Fishery characteristics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type="body" idx="4294967295"/>
          </p:nvPr>
        </p:nvSpPr>
        <p:spPr>
          <a:xfrm>
            <a:off x="-1" y="1184833"/>
            <a:ext cx="11784933" cy="452596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2800" dirty="0"/>
              <a:t>Catch from Cod-targeted trips by season:</a:t>
            </a:r>
            <a:endParaRPr lang="en-US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A67D4CB-0464-462D-87BB-38043CF692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0084787"/>
              </p:ext>
            </p:extLst>
          </p:nvPr>
        </p:nvGraphicFramePr>
        <p:xfrm>
          <a:off x="2101015" y="1830596"/>
          <a:ext cx="7989970" cy="3053715"/>
        </p:xfrm>
        <a:graphic>
          <a:graphicData uri="http://schemas.openxmlformats.org/drawingml/2006/table">
            <a:tbl>
              <a:tblPr/>
              <a:tblGrid>
                <a:gridCol w="903406">
                  <a:extLst>
                    <a:ext uri="{9D8B030D-6E8A-4147-A177-3AD203B41FA5}">
                      <a16:colId xmlns:a16="http://schemas.microsoft.com/office/drawing/2014/main" val="3277583926"/>
                    </a:ext>
                  </a:extLst>
                </a:gridCol>
                <a:gridCol w="2038637">
                  <a:extLst>
                    <a:ext uri="{9D8B030D-6E8A-4147-A177-3AD203B41FA5}">
                      <a16:colId xmlns:a16="http://schemas.microsoft.com/office/drawing/2014/main" val="3625763658"/>
                    </a:ext>
                  </a:extLst>
                </a:gridCol>
                <a:gridCol w="2553605">
                  <a:extLst>
                    <a:ext uri="{9D8B030D-6E8A-4147-A177-3AD203B41FA5}">
                      <a16:colId xmlns:a16="http://schemas.microsoft.com/office/drawing/2014/main" val="2018745930"/>
                    </a:ext>
                  </a:extLst>
                </a:gridCol>
                <a:gridCol w="2494322">
                  <a:extLst>
                    <a:ext uri="{9D8B030D-6E8A-4147-A177-3AD203B41FA5}">
                      <a16:colId xmlns:a16="http://schemas.microsoft.com/office/drawing/2014/main" val="109858686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Jan-Mar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Apr-Dec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194247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610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Pre-closure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51391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Post-closure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82%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18%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7875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Pre-closure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76%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24%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66830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Post-closure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35%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81663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630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Pre-closure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77%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23%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2847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28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Post-closure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72%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+mj-lt"/>
                        </a:rPr>
                        <a:t>28%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9081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4136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5000"/>
    </mc:Choice>
    <mc:Fallback xmlns="">
      <p:transition advClick="0" advTm="5000"/>
    </mc:Fallback>
  </mc:AlternateContent>
</p:sld>
</file>

<file path=ppt/theme/theme1.xml><?xml version="1.0" encoding="utf-8"?>
<a:theme xmlns:a="http://schemas.openxmlformats.org/drawingml/2006/main" name="1_Custom Design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Slides Widescreen" id="{58E0E56D-1DB3-354A-951C-4F0649471FA2}" vid="{F5C8FAA9-5EB7-3D46-BE81-8455EDCF7A66}"/>
    </a:ext>
  </a:extLst>
</a:theme>
</file>

<file path=ppt/theme/theme10.xml><?xml version="1.0" encoding="utf-8"?>
<a:theme xmlns:a="http://schemas.openxmlformats.org/drawingml/2006/main" name="3_Custom Design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Slides Widescreen" id="{58E0E56D-1DB3-354A-951C-4F0649471FA2}" vid="{CEF96C93-C78F-FF4A-9B9E-163920A75DC1}"/>
    </a:ext>
  </a:extLst>
</a:theme>
</file>

<file path=ppt/theme/theme11.xml><?xml version="1.0" encoding="utf-8"?>
<a:theme xmlns:a="http://schemas.openxmlformats.org/drawingml/2006/main" name="1_NOAA Title Options">
  <a:themeElements>
    <a:clrScheme name="Custom 11">
      <a:dk1>
        <a:srgbClr val="000000"/>
      </a:dk1>
      <a:lt1>
        <a:srgbClr val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1_NOAA Fisheries Content Slides">
  <a:themeElements>
    <a:clrScheme name="Custom 11">
      <a:dk1>
        <a:srgbClr val="000000"/>
      </a:dk1>
      <a:lt1>
        <a:srgbClr val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View">
  <a:themeElements>
    <a:clrScheme name="Fish-3-0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Slides Widescreen" id="{58E0E56D-1DB3-354A-951C-4F0649471FA2}" vid="{73F2B18F-E8E8-5A45-964F-331F96ECB487}"/>
    </a:ext>
  </a:extLst>
</a:theme>
</file>

<file path=ppt/theme/theme3.xml><?xml version="1.0" encoding="utf-8"?>
<a:theme xmlns:a="http://schemas.openxmlformats.org/drawingml/2006/main" name="6_View">
  <a:themeElements>
    <a:clrScheme name="Fish-3-0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Slides Widescreen" id="{58E0E56D-1DB3-354A-951C-4F0649471FA2}" vid="{822E0056-6089-D64B-89A5-96CDCA5B438C}"/>
    </a:ext>
  </a:extLst>
</a:theme>
</file>

<file path=ppt/theme/theme4.xml><?xml version="1.0" encoding="utf-8"?>
<a:theme xmlns:a="http://schemas.openxmlformats.org/drawingml/2006/main" name="2_Custom Design">
  <a:themeElements>
    <a:clrScheme name="FISHERIES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Slides Widescreen" id="{58E0E56D-1DB3-354A-951C-4F0649471FA2}" vid="{CEF96C93-C78F-FF4A-9B9E-163920A75DC1}"/>
    </a:ext>
  </a:extLst>
</a:theme>
</file>

<file path=ppt/theme/theme5.xml><?xml version="1.0" encoding="utf-8"?>
<a:theme xmlns:a="http://schemas.openxmlformats.org/drawingml/2006/main" name="NOAA Title Option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NOAA Fisheries Content Slide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NOAA Divider Slides">
  <a:themeElements>
    <a:clrScheme name="Custom 11">
      <a:dk1>
        <a:sysClr val="windowText" lastClr="000000"/>
      </a:dk1>
      <a:lt1>
        <a:sysClr val="window" lastClr="FFFFFF"/>
      </a:lt1>
      <a:dk2>
        <a:srgbClr val="00467F"/>
      </a:dk2>
      <a:lt2>
        <a:srgbClr val="CCE7EA"/>
      </a:lt2>
      <a:accent1>
        <a:srgbClr val="008998"/>
      </a:accent1>
      <a:accent2>
        <a:srgbClr val="CC9C4A"/>
      </a:accent2>
      <a:accent3>
        <a:srgbClr val="EA7125"/>
      </a:accent3>
      <a:accent4>
        <a:srgbClr val="738539"/>
      </a:accent4>
      <a:accent5>
        <a:srgbClr val="9C552D"/>
      </a:accent5>
      <a:accent6>
        <a:srgbClr val="C0311A"/>
      </a:accent6>
      <a:hlink>
        <a:srgbClr val="0000FF"/>
      </a:hlink>
      <a:folHlink>
        <a:srgbClr val="800080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2_View">
  <a:themeElements>
    <a:clrScheme name="Fish-3-0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Slides Widescreen" id="{58E0E56D-1DB3-354A-951C-4F0649471FA2}" vid="{73F2B18F-E8E8-5A45-964F-331F96ECB487}"/>
    </a:ext>
  </a:extLst>
</a:theme>
</file>

<file path=ppt/theme/theme9.xml><?xml version="1.0" encoding="utf-8"?>
<a:theme xmlns:a="http://schemas.openxmlformats.org/drawingml/2006/main" name="7_View">
  <a:themeElements>
    <a:clrScheme name="Fish-3-0">
      <a:dk1>
        <a:srgbClr val="000000"/>
      </a:dk1>
      <a:lt1>
        <a:srgbClr val="FFFFFF"/>
      </a:lt1>
      <a:dk2>
        <a:srgbClr val="00467F"/>
      </a:dk2>
      <a:lt2>
        <a:srgbClr val="D3EAED"/>
      </a:lt2>
      <a:accent1>
        <a:srgbClr val="008998"/>
      </a:accent1>
      <a:accent2>
        <a:srgbClr val="4C9C2E"/>
      </a:accent2>
      <a:accent3>
        <a:srgbClr val="FF8300"/>
      </a:accent3>
      <a:accent4>
        <a:srgbClr val="615BC3"/>
      </a:accent4>
      <a:accent5>
        <a:srgbClr val="0093D0"/>
      </a:accent5>
      <a:accent6>
        <a:srgbClr val="FF4438"/>
      </a:accent6>
      <a:hlink>
        <a:srgbClr val="7F7FFF"/>
      </a:hlink>
      <a:folHlink>
        <a:srgbClr val="1ECAD3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SHERIES Slides Widescreen" id="{58E0E56D-1DB3-354A-951C-4F0649471FA2}" vid="{822E0056-6089-D64B-89A5-96CDCA5B438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FISHERIES Slides Widescreen (1)</Template>
  <TotalTime>16089</TotalTime>
  <Words>609</Words>
  <Application>Microsoft Office PowerPoint</Application>
  <PresentationFormat>Widescreen</PresentationFormat>
  <Paragraphs>211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12</vt:i4>
      </vt:variant>
      <vt:variant>
        <vt:lpstr>Slide Titles</vt:lpstr>
      </vt:variant>
      <vt:variant>
        <vt:i4>12</vt:i4>
      </vt:variant>
    </vt:vector>
  </HeadingPairs>
  <TitlesOfParts>
    <vt:vector size="31" baseType="lpstr">
      <vt:lpstr>Arial</vt:lpstr>
      <vt:lpstr>Arial Narrow</vt:lpstr>
      <vt:lpstr>Calibri</vt:lpstr>
      <vt:lpstr>Cambria</vt:lpstr>
      <vt:lpstr>Century Schoolbook</vt:lpstr>
      <vt:lpstr>Noto Sans Symbols</vt:lpstr>
      <vt:lpstr>Wingdings 2</vt:lpstr>
      <vt:lpstr>1_Custom Design</vt:lpstr>
      <vt:lpstr>1_View</vt:lpstr>
      <vt:lpstr>6_View</vt:lpstr>
      <vt:lpstr>2_Custom Design</vt:lpstr>
      <vt:lpstr>NOAA Title Options</vt:lpstr>
      <vt:lpstr>NOAA Fisheries Content Slides</vt:lpstr>
      <vt:lpstr>NOAA Divider Slides</vt:lpstr>
      <vt:lpstr>2_View</vt:lpstr>
      <vt:lpstr>7_View</vt:lpstr>
      <vt:lpstr>3_Custom Design</vt:lpstr>
      <vt:lpstr>1_NOAA Title Options</vt:lpstr>
      <vt:lpstr>1_NOAA Fisheries Content Slides</vt:lpstr>
      <vt:lpstr>Western GOA Pcod assessment research</vt:lpstr>
      <vt:lpstr>Outline</vt:lpstr>
      <vt:lpstr>Combined tagging data</vt:lpstr>
      <vt:lpstr>PowerPoint Presentation</vt:lpstr>
      <vt:lpstr>PowerPoint Presentation</vt:lpstr>
      <vt:lpstr>Combined tagging data</vt:lpstr>
      <vt:lpstr>Combined tagging data</vt:lpstr>
      <vt:lpstr>Combined tagging data</vt:lpstr>
      <vt:lpstr>Fishery characteristics</vt:lpstr>
      <vt:lpstr>Fishery characteristics</vt:lpstr>
      <vt:lpstr>Fishery characteristics</vt:lpstr>
      <vt:lpstr>Survey index modeling</vt:lpstr>
    </vt:vector>
  </TitlesOfParts>
  <Company>NOAA AFSC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differences</dc:title>
  <dc:creator>Pete.Hulson</dc:creator>
  <cp:lastModifiedBy>Pete.Hulson</cp:lastModifiedBy>
  <cp:revision>234</cp:revision>
  <dcterms:created xsi:type="dcterms:W3CDTF">2024-07-30T16:00:11Z</dcterms:created>
  <dcterms:modified xsi:type="dcterms:W3CDTF">2025-09-10T00:23:52Z</dcterms:modified>
</cp:coreProperties>
</file>

<file path=docProps/thumbnail.jpeg>
</file>